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5" r:id="rId1"/>
    <p:sldMasterId id="2147484102" r:id="rId2"/>
  </p:sldMasterIdLst>
  <p:notesMasterIdLst>
    <p:notesMasterId r:id="rId41"/>
  </p:notesMasterIdLst>
  <p:handoutMasterIdLst>
    <p:handoutMasterId r:id="rId42"/>
  </p:handoutMasterIdLst>
  <p:sldIdLst>
    <p:sldId id="256" r:id="rId3"/>
    <p:sldId id="296" r:id="rId4"/>
    <p:sldId id="298" r:id="rId5"/>
    <p:sldId id="268" r:id="rId6"/>
    <p:sldId id="270" r:id="rId7"/>
    <p:sldId id="284" r:id="rId8"/>
    <p:sldId id="297" r:id="rId9"/>
    <p:sldId id="260" r:id="rId10"/>
    <p:sldId id="273" r:id="rId11"/>
    <p:sldId id="274" r:id="rId12"/>
    <p:sldId id="320" r:id="rId13"/>
    <p:sldId id="293" r:id="rId14"/>
    <p:sldId id="272" r:id="rId15"/>
    <p:sldId id="309" r:id="rId16"/>
    <p:sldId id="279" r:id="rId17"/>
    <p:sldId id="300" r:id="rId18"/>
    <p:sldId id="294" r:id="rId19"/>
    <p:sldId id="299" r:id="rId20"/>
    <p:sldId id="282" r:id="rId21"/>
    <p:sldId id="301" r:id="rId22"/>
    <p:sldId id="314" r:id="rId23"/>
    <p:sldId id="304" r:id="rId24"/>
    <p:sldId id="305" r:id="rId25"/>
    <p:sldId id="307" r:id="rId26"/>
    <p:sldId id="308" r:id="rId27"/>
    <p:sldId id="310" r:id="rId28"/>
    <p:sldId id="315" r:id="rId29"/>
    <p:sldId id="316" r:id="rId30"/>
    <p:sldId id="322" r:id="rId31"/>
    <p:sldId id="324" r:id="rId32"/>
    <p:sldId id="318" r:id="rId33"/>
    <p:sldId id="319" r:id="rId34"/>
    <p:sldId id="285" r:id="rId35"/>
    <p:sldId id="325" r:id="rId36"/>
    <p:sldId id="283" r:id="rId37"/>
    <p:sldId id="289" r:id="rId38"/>
    <p:sldId id="290" r:id="rId39"/>
    <p:sldId id="267" r:id="rId40"/>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1" autoAdjust="0"/>
    <p:restoredTop sz="94660"/>
  </p:normalViewPr>
  <p:slideViewPr>
    <p:cSldViewPr>
      <p:cViewPr varScale="1">
        <p:scale>
          <a:sx n="74" d="100"/>
          <a:sy n="74" d="100"/>
        </p:scale>
        <p:origin x="384" y="78"/>
      </p:cViewPr>
      <p:guideLst>
        <p:guide orient="horz" pos="2160"/>
        <p:guide pos="2880"/>
      </p:guideLst>
    </p:cSldViewPr>
  </p:slideViewPr>
  <p:notesTextViewPr>
    <p:cViewPr>
      <p:scale>
        <a:sx n="1" d="1"/>
        <a:sy n="1" d="1"/>
      </p:scale>
      <p:origin x="0" y="0"/>
    </p:cViewPr>
  </p:notesTextViewPr>
  <p:sorterViewPr>
    <p:cViewPr>
      <p:scale>
        <a:sx n="100" d="100"/>
        <a:sy n="100" d="100"/>
      </p:scale>
      <p:origin x="0" y="-38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C"/>
          </a:p>
        </p:txBody>
      </p:sp>
      <p:sp>
        <p:nvSpPr>
          <p:cNvPr id="3" name="2 Marcador de fecha"/>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0E84D6EA-B9E4-4B53-ABAF-B2CA5CEA7529}" type="datetimeFigureOut">
              <a:rPr lang="es-EC" smtClean="0"/>
              <a:t>15/10/2020</a:t>
            </a:fld>
            <a:endParaRPr lang="es-EC"/>
          </a:p>
        </p:txBody>
      </p:sp>
      <p:sp>
        <p:nvSpPr>
          <p:cNvPr id="4" name="3 Marcador de pie de página"/>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s-EC"/>
          </a:p>
        </p:txBody>
      </p:sp>
      <p:sp>
        <p:nvSpPr>
          <p:cNvPr id="5" name="4 Marcador de número de diapositiva"/>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41EA0CA9-40F9-4F99-AB7F-FBBC459020AD}" type="slidenum">
              <a:rPr lang="es-EC" smtClean="0"/>
              <a:t>‹Nº›</a:t>
            </a:fld>
            <a:endParaRPr lang="es-EC"/>
          </a:p>
        </p:txBody>
      </p:sp>
    </p:spTree>
    <p:extLst>
      <p:ext uri="{BB962C8B-B14F-4D97-AF65-F5344CB8AC3E}">
        <p14:creationId xmlns:p14="http://schemas.microsoft.com/office/powerpoint/2010/main" val="40144068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s-EC"/>
          </a:p>
        </p:txBody>
      </p:sp>
      <p:sp>
        <p:nvSpPr>
          <p:cNvPr id="3" name="2 Marcador de fecha"/>
          <p:cNvSpPr>
            <a:spLocks noGrp="1"/>
          </p:cNvSpPr>
          <p:nvPr>
            <p:ph type="dt" idx="1"/>
          </p:nvPr>
        </p:nvSpPr>
        <p:spPr>
          <a:xfrm>
            <a:off x="3901698" y="0"/>
            <a:ext cx="2984871" cy="501015"/>
          </a:xfrm>
          <a:prstGeom prst="rect">
            <a:avLst/>
          </a:prstGeom>
        </p:spPr>
        <p:txBody>
          <a:bodyPr vert="horz" lIns="96616" tIns="48308" rIns="96616" bIns="48308" rtlCol="0"/>
          <a:lstStyle>
            <a:lvl1pPr algn="r">
              <a:defRPr sz="1300"/>
            </a:lvl1pPr>
          </a:lstStyle>
          <a:p>
            <a:fld id="{2B9182C9-6B22-4362-8E9A-BA550350B74D}" type="datetimeFigureOut">
              <a:rPr lang="es-EC" smtClean="0"/>
              <a:t>15/10/2020</a:t>
            </a:fld>
            <a:endParaRPr lang="es-EC"/>
          </a:p>
        </p:txBody>
      </p:sp>
      <p:sp>
        <p:nvSpPr>
          <p:cNvPr id="4" name="3 Marcador de imagen de diapositiva"/>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endParaRPr lang="es-EC"/>
          </a:p>
        </p:txBody>
      </p:sp>
      <p:sp>
        <p:nvSpPr>
          <p:cNvPr id="5" name="4 Marcador de notas"/>
          <p:cNvSpPr>
            <a:spLocks noGrp="1"/>
          </p:cNvSpPr>
          <p:nvPr>
            <p:ph type="body" sz="quarter" idx="3"/>
          </p:nvPr>
        </p:nvSpPr>
        <p:spPr>
          <a:xfrm>
            <a:off x="688817" y="4759643"/>
            <a:ext cx="5510530" cy="4509135"/>
          </a:xfrm>
          <a:prstGeom prst="rect">
            <a:avLst/>
          </a:prstGeom>
        </p:spPr>
        <p:txBody>
          <a:bodyPr vert="horz" lIns="96616" tIns="48308" rIns="96616" bIns="48308"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5 Marcador de pie de página"/>
          <p:cNvSpPr>
            <a:spLocks noGrp="1"/>
          </p:cNvSpPr>
          <p:nvPr>
            <p:ph type="ftr" sz="quarter" idx="4"/>
          </p:nvPr>
        </p:nvSpPr>
        <p:spPr>
          <a:xfrm>
            <a:off x="0" y="9517546"/>
            <a:ext cx="2984871" cy="501015"/>
          </a:xfrm>
          <a:prstGeom prst="rect">
            <a:avLst/>
          </a:prstGeom>
        </p:spPr>
        <p:txBody>
          <a:bodyPr vert="horz" lIns="96616" tIns="48308" rIns="96616" bIns="48308" rtlCol="0" anchor="b"/>
          <a:lstStyle>
            <a:lvl1pPr algn="l">
              <a:defRPr sz="1300"/>
            </a:lvl1pPr>
          </a:lstStyle>
          <a:p>
            <a:endParaRPr lang="es-EC"/>
          </a:p>
        </p:txBody>
      </p:sp>
      <p:sp>
        <p:nvSpPr>
          <p:cNvPr id="7" name="6 Marcador de número de diapositiva"/>
          <p:cNvSpPr>
            <a:spLocks noGrp="1"/>
          </p:cNvSpPr>
          <p:nvPr>
            <p:ph type="sldNum" sz="quarter" idx="5"/>
          </p:nvPr>
        </p:nvSpPr>
        <p:spPr>
          <a:xfrm>
            <a:off x="3901698" y="9517546"/>
            <a:ext cx="2984871" cy="501015"/>
          </a:xfrm>
          <a:prstGeom prst="rect">
            <a:avLst/>
          </a:prstGeom>
        </p:spPr>
        <p:txBody>
          <a:bodyPr vert="horz" lIns="96616" tIns="48308" rIns="96616" bIns="48308" rtlCol="0" anchor="b"/>
          <a:lstStyle>
            <a:lvl1pPr algn="r">
              <a:defRPr sz="1300"/>
            </a:lvl1pPr>
          </a:lstStyle>
          <a:p>
            <a:fld id="{1D1B922C-6078-4203-87E5-C2A19D4D86B3}" type="slidenum">
              <a:rPr lang="es-EC" smtClean="0"/>
              <a:t>‹Nº›</a:t>
            </a:fld>
            <a:endParaRPr lang="es-EC"/>
          </a:p>
        </p:txBody>
      </p:sp>
    </p:spTree>
    <p:extLst>
      <p:ext uri="{BB962C8B-B14F-4D97-AF65-F5344CB8AC3E}">
        <p14:creationId xmlns:p14="http://schemas.microsoft.com/office/powerpoint/2010/main" val="385113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1D1B922C-6078-4203-87E5-C2A19D4D86B3}" type="slidenum">
              <a:rPr lang="es-EC" smtClean="0"/>
              <a:t>1</a:t>
            </a:fld>
            <a:endParaRPr lang="es-EC"/>
          </a:p>
        </p:txBody>
      </p:sp>
    </p:spTree>
    <p:extLst>
      <p:ext uri="{BB962C8B-B14F-4D97-AF65-F5344CB8AC3E}">
        <p14:creationId xmlns:p14="http://schemas.microsoft.com/office/powerpoint/2010/main" val="448831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5</a:t>
            </a:fld>
            <a:endParaRPr lang="es-EC"/>
          </a:p>
        </p:txBody>
      </p:sp>
    </p:spTree>
    <p:extLst>
      <p:ext uri="{BB962C8B-B14F-4D97-AF65-F5344CB8AC3E}">
        <p14:creationId xmlns:p14="http://schemas.microsoft.com/office/powerpoint/2010/main" val="1336095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6</a:t>
            </a:fld>
            <a:endParaRPr lang="es-EC"/>
          </a:p>
        </p:txBody>
      </p:sp>
    </p:spTree>
    <p:extLst>
      <p:ext uri="{BB962C8B-B14F-4D97-AF65-F5344CB8AC3E}">
        <p14:creationId xmlns:p14="http://schemas.microsoft.com/office/powerpoint/2010/main" val="4082642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9</a:t>
            </a:fld>
            <a:endParaRPr lang="es-EC"/>
          </a:p>
        </p:txBody>
      </p:sp>
    </p:spTree>
    <p:extLst>
      <p:ext uri="{BB962C8B-B14F-4D97-AF65-F5344CB8AC3E}">
        <p14:creationId xmlns:p14="http://schemas.microsoft.com/office/powerpoint/2010/main" val="540804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10"/>
          </p:nvPr>
        </p:nvSpPr>
        <p:spPr/>
        <p:txBody>
          <a:bodyPr/>
          <a:lstStyle/>
          <a:p>
            <a:fld id="{1D1B922C-6078-4203-87E5-C2A19D4D86B3}" type="slidenum">
              <a:rPr lang="es-EC" smtClean="0"/>
              <a:t>13</a:t>
            </a:fld>
            <a:endParaRPr lang="es-EC"/>
          </a:p>
        </p:txBody>
      </p:sp>
    </p:spTree>
    <p:extLst>
      <p:ext uri="{BB962C8B-B14F-4D97-AF65-F5344CB8AC3E}">
        <p14:creationId xmlns:p14="http://schemas.microsoft.com/office/powerpoint/2010/main" val="4203303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191455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523980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848C67F-FB1B-463C-B7A8-28C2933325BC}" type="slidenum">
              <a:rPr lang="es-EC" smtClean="0"/>
              <a:t>‹Nº›</a:t>
            </a:fld>
            <a:endParaRPr lang="es-EC"/>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845713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96320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79330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4004645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205591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2785984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229960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4889949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369000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40434208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5898179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465DA6C-86F9-4C56-8225-BC5C608AD874}" type="datetimeFigureOut">
              <a:rPr lang="es-EC" smtClean="0"/>
              <a:t>15/10/2020</a:t>
            </a:fld>
            <a:endParaRPr lang="es-EC"/>
          </a:p>
        </p:txBody>
      </p:sp>
      <p:sp>
        <p:nvSpPr>
          <p:cNvPr id="8" name="Footer Placeholder 7"/>
          <p:cNvSpPr>
            <a:spLocks noGrp="1"/>
          </p:cNvSpPr>
          <p:nvPr>
            <p:ph type="ftr" sz="quarter" idx="11"/>
          </p:nvPr>
        </p:nvSpPr>
        <p:spPr/>
        <p:txBody>
          <a:bodyPr/>
          <a:lstStyle/>
          <a:p>
            <a:endParaRPr lang="es-EC"/>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3699933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465DA6C-86F9-4C56-8225-BC5C608AD874}" type="datetimeFigureOut">
              <a:rPr lang="es-EC" smtClean="0"/>
              <a:t>15/10/2020</a:t>
            </a:fld>
            <a:endParaRPr lang="es-EC"/>
          </a:p>
        </p:txBody>
      </p:sp>
      <p:sp>
        <p:nvSpPr>
          <p:cNvPr id="4" name="Footer Placeholder 3"/>
          <p:cNvSpPr>
            <a:spLocks noGrp="1"/>
          </p:cNvSpPr>
          <p:nvPr>
            <p:ph type="ftr" sz="quarter" idx="11"/>
          </p:nvPr>
        </p:nvSpPr>
        <p:spPr/>
        <p:txBody>
          <a:bodyPr/>
          <a:lstStyle/>
          <a:p>
            <a:endParaRPr lang="es-EC"/>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26482097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65DA6C-86F9-4C56-8225-BC5C608AD874}" type="datetimeFigureOut">
              <a:rPr lang="es-EC" smtClean="0"/>
              <a:t>15/10/2020</a:t>
            </a:fld>
            <a:endParaRPr lang="es-EC"/>
          </a:p>
        </p:txBody>
      </p:sp>
      <p:sp>
        <p:nvSpPr>
          <p:cNvPr id="3" name="Footer Placeholder 2"/>
          <p:cNvSpPr>
            <a:spLocks noGrp="1"/>
          </p:cNvSpPr>
          <p:nvPr>
            <p:ph type="ftr" sz="quarter" idx="11"/>
          </p:nvPr>
        </p:nvSpPr>
        <p:spPr/>
        <p:txBody>
          <a:bodyPr/>
          <a:lstStyle/>
          <a:p>
            <a:endParaRPr lang="es-EC"/>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7837675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28710227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0036662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20378295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848C67F-FB1B-463C-B7A8-28C2933325BC}" type="slidenum">
              <a:rPr lang="es-EC" smtClean="0"/>
              <a:t>‹Nº›</a:t>
            </a:fld>
            <a:endParaRPr lang="es-EC"/>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949737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798789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27518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20790346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27748106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7097039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465DA6C-86F9-4C56-8225-BC5C608AD874}" type="datetimeFigureOut">
              <a:rPr lang="es-EC" smtClean="0"/>
              <a:t>15/10/2020</a:t>
            </a:fld>
            <a:endParaRPr lang="es-EC"/>
          </a:p>
        </p:txBody>
      </p:sp>
      <p:sp>
        <p:nvSpPr>
          <p:cNvPr id="5" name="Footer Placeholder 4"/>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715934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90505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465DA6C-86F9-4C56-8225-BC5C608AD874}" type="datetimeFigureOut">
              <a:rPr lang="es-EC" smtClean="0"/>
              <a:t>15/10/2020</a:t>
            </a:fld>
            <a:endParaRPr lang="es-EC"/>
          </a:p>
        </p:txBody>
      </p:sp>
      <p:sp>
        <p:nvSpPr>
          <p:cNvPr id="8" name="Footer Placeholder 7"/>
          <p:cNvSpPr>
            <a:spLocks noGrp="1"/>
          </p:cNvSpPr>
          <p:nvPr>
            <p:ph type="ftr" sz="quarter" idx="11"/>
          </p:nvPr>
        </p:nvSpPr>
        <p:spPr/>
        <p:txBody>
          <a:bodyPr/>
          <a:lstStyle/>
          <a:p>
            <a:endParaRPr lang="es-EC"/>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353851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465DA6C-86F9-4C56-8225-BC5C608AD874}" type="datetimeFigureOut">
              <a:rPr lang="es-EC" smtClean="0"/>
              <a:t>15/10/2020</a:t>
            </a:fld>
            <a:endParaRPr lang="es-EC"/>
          </a:p>
        </p:txBody>
      </p:sp>
      <p:sp>
        <p:nvSpPr>
          <p:cNvPr id="4" name="Footer Placeholder 3"/>
          <p:cNvSpPr>
            <a:spLocks noGrp="1"/>
          </p:cNvSpPr>
          <p:nvPr>
            <p:ph type="ftr" sz="quarter" idx="11"/>
          </p:nvPr>
        </p:nvSpPr>
        <p:spPr/>
        <p:txBody>
          <a:bodyPr/>
          <a:lstStyle/>
          <a:p>
            <a:endParaRPr lang="es-EC"/>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014239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65DA6C-86F9-4C56-8225-BC5C608AD874}" type="datetimeFigureOut">
              <a:rPr lang="es-EC" smtClean="0"/>
              <a:t>15/10/2020</a:t>
            </a:fld>
            <a:endParaRPr lang="es-EC"/>
          </a:p>
        </p:txBody>
      </p:sp>
      <p:sp>
        <p:nvSpPr>
          <p:cNvPr id="3" name="Footer Placeholder 2"/>
          <p:cNvSpPr>
            <a:spLocks noGrp="1"/>
          </p:cNvSpPr>
          <p:nvPr>
            <p:ph type="ftr" sz="quarter" idx="11"/>
          </p:nvPr>
        </p:nvSpPr>
        <p:spPr/>
        <p:txBody>
          <a:bodyPr/>
          <a:lstStyle/>
          <a:p>
            <a:endParaRPr lang="es-EC"/>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714639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199548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465DA6C-86F9-4C56-8225-BC5C608AD874}" type="datetimeFigureOut">
              <a:rPr lang="es-EC" smtClean="0"/>
              <a:t>15/10/2020</a:t>
            </a:fld>
            <a:endParaRPr lang="es-EC"/>
          </a:p>
        </p:txBody>
      </p:sp>
      <p:sp>
        <p:nvSpPr>
          <p:cNvPr id="6" name="Footer Placeholder 5"/>
          <p:cNvSpPr>
            <a:spLocks noGrp="1"/>
          </p:cNvSpPr>
          <p:nvPr>
            <p:ph type="ftr" sz="quarter" idx="11"/>
          </p:nvPr>
        </p:nvSpPr>
        <p:spPr/>
        <p:txBody>
          <a:bodyPr/>
          <a:lstStyle/>
          <a:p>
            <a:endParaRPr lang="es-EC"/>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5848C67F-FB1B-463C-B7A8-28C2933325BC}" type="slidenum">
              <a:rPr lang="es-EC" smtClean="0"/>
              <a:t>‹Nº›</a:t>
            </a:fld>
            <a:endParaRPr lang="es-EC"/>
          </a:p>
        </p:txBody>
      </p:sp>
    </p:spTree>
    <p:extLst>
      <p:ext uri="{BB962C8B-B14F-4D97-AF65-F5344CB8AC3E}">
        <p14:creationId xmlns:p14="http://schemas.microsoft.com/office/powerpoint/2010/main" val="1741238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465DA6C-86F9-4C56-8225-BC5C608AD874}" type="datetimeFigureOut">
              <a:rPr lang="es-EC" smtClean="0"/>
              <a:t>15/10/2020</a:t>
            </a:fld>
            <a:endParaRPr lang="es-EC"/>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C"/>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5848C67F-FB1B-463C-B7A8-28C2933325BC}" type="slidenum">
              <a:rPr lang="es-EC" smtClean="0"/>
              <a:t>‹Nº›</a:t>
            </a:fld>
            <a:endParaRPr lang="es-EC"/>
          </a:p>
        </p:txBody>
      </p:sp>
    </p:spTree>
    <p:extLst>
      <p:ext uri="{BB962C8B-B14F-4D97-AF65-F5344CB8AC3E}">
        <p14:creationId xmlns:p14="http://schemas.microsoft.com/office/powerpoint/2010/main" val="892529178"/>
      </p:ext>
    </p:extLst>
  </p:cSld>
  <p:clrMap bg1="lt1" tx1="dk1" bg2="lt2" tx2="dk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 id="2147484097" r:id="rId12"/>
    <p:sldLayoutId id="2147484098" r:id="rId13"/>
    <p:sldLayoutId id="2147484099" r:id="rId14"/>
    <p:sldLayoutId id="2147484100" r:id="rId15"/>
    <p:sldLayoutId id="214748410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465DA6C-86F9-4C56-8225-BC5C608AD874}" type="datetimeFigureOut">
              <a:rPr lang="es-EC" smtClean="0"/>
              <a:t>15/10/2020</a:t>
            </a:fld>
            <a:endParaRPr lang="es-EC"/>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C"/>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5848C67F-FB1B-463C-B7A8-28C2933325BC}" type="slidenum">
              <a:rPr lang="es-EC" smtClean="0"/>
              <a:t>‹Nº›</a:t>
            </a:fld>
            <a:endParaRPr lang="es-EC"/>
          </a:p>
        </p:txBody>
      </p:sp>
    </p:spTree>
    <p:extLst>
      <p:ext uri="{BB962C8B-B14F-4D97-AF65-F5344CB8AC3E}">
        <p14:creationId xmlns:p14="http://schemas.microsoft.com/office/powerpoint/2010/main" val="2614652556"/>
      </p:ext>
    </p:extLst>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 id="2147484113" r:id="rId11"/>
    <p:sldLayoutId id="2147484114" r:id="rId12"/>
    <p:sldLayoutId id="2147484115" r:id="rId13"/>
    <p:sldLayoutId id="2147484116" r:id="rId14"/>
    <p:sldLayoutId id="2147484117" r:id="rId15"/>
    <p:sldLayoutId id="214748411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facebook.com/hashtag/aquaventura?__eep__=6&amp;__cft__%5b0%5d=AZV3MDqa9EuMJz4qMIR2bBaB3UoI_BPVIJe4M0Hnp_YnHAjI5tzVdMQx4bRs3Je7EFkcSz1xeezyrT_Ab2UtQ1ntVCbEmo9HOdP19pVGhThoMAGa4MjE4ShFYF7D3esU2CA&amp;__tn__=*NK-R" TargetMode="External"/><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9000">
              <a:srgbClr val="92D050"/>
            </a:gs>
            <a:gs pos="37500">
              <a:srgbClr val="C3D3D9"/>
            </a:gs>
            <a:gs pos="25000">
              <a:srgbClr val="C3D4C4"/>
            </a:gs>
            <a:gs pos="0">
              <a:schemeClr val="accent3">
                <a:lumMod val="60000"/>
                <a:lumOff val="40000"/>
              </a:schemeClr>
            </a:gs>
            <a:gs pos="50000">
              <a:schemeClr val="accent1">
                <a:tint val="44500"/>
                <a:satMod val="160000"/>
              </a:schemeClr>
            </a:gs>
            <a:gs pos="100000">
              <a:schemeClr val="accent1">
                <a:tint val="23500"/>
                <a:satMod val="160000"/>
              </a:schemeClr>
            </a:gs>
          </a:gsLst>
          <a:lin ang="8100000" scaled="1"/>
          <a:tileRect/>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1581" y="164512"/>
            <a:ext cx="1719784" cy="960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66745"/>
            <a:ext cx="1420536" cy="10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Archivo:Bandera de Patate.png - Wikipedia, la enciclopedia lib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5445224"/>
            <a:ext cx="8712968" cy="1335401"/>
          </a:xfrm>
          <a:prstGeom prst="rect">
            <a:avLst/>
          </a:prstGeom>
          <a:noFill/>
          <a:extLst>
            <a:ext uri="{909E8E84-426E-40DD-AFC4-6F175D3DCCD1}">
              <a14:hiddenFill xmlns:a14="http://schemas.microsoft.com/office/drawing/2010/main">
                <a:solidFill>
                  <a:srgbClr val="FFFFFF"/>
                </a:solidFill>
              </a14:hiddenFill>
            </a:ext>
          </a:extLst>
        </p:spPr>
      </p:pic>
      <p:sp>
        <p:nvSpPr>
          <p:cNvPr id="9" name="Título 1"/>
          <p:cNvSpPr txBox="1">
            <a:spLocks/>
          </p:cNvSpPr>
          <p:nvPr/>
        </p:nvSpPr>
        <p:spPr>
          <a:xfrm>
            <a:off x="411859" y="1412776"/>
            <a:ext cx="8686800" cy="2304256"/>
          </a:xfrm>
          <a:prstGeom prst="rect">
            <a:avLst/>
          </a:prstGeom>
        </p:spPr>
        <p:txBody>
          <a:bodyPr vert="horz" anchor="t">
            <a:normAutofit fontScale="90000"/>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defTabSz="914400"/>
            <a:r>
              <a:rPr lang="es-EC" b="1" dirty="0" smtClean="0">
                <a:solidFill>
                  <a:schemeClr val="tx1"/>
                </a:solidFill>
                <a:latin typeface="Engravers MT" panose="02090707080505020304" pitchFamily="18" charset="0"/>
              </a:rPr>
              <a:t>EL CONCEJO DEL GOBIERNO AUTÓNOMO DESCENTRALIZADO MUNICIPAL SAN CRISTÓBAL DE PATATE</a:t>
            </a:r>
          </a:p>
          <a:p>
            <a:pPr algn="ctr" defTabSz="914400"/>
            <a:endParaRPr lang="es-MX" b="1" dirty="0">
              <a:solidFill>
                <a:schemeClr val="tx1"/>
              </a:solidFill>
              <a:latin typeface="Engravers MT" panose="02090707080505020304" pitchFamily="18" charset="0"/>
            </a:endParaRPr>
          </a:p>
        </p:txBody>
      </p:sp>
    </p:spTree>
    <p:extLst>
      <p:ext uri="{BB962C8B-B14F-4D97-AF65-F5344CB8AC3E}">
        <p14:creationId xmlns:p14="http://schemas.microsoft.com/office/powerpoint/2010/main" val="861086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F247AE17-259A-4E84-8912-100BF18E1E68}"/>
              </a:ext>
            </a:extLst>
          </p:cNvPr>
          <p:cNvSpPr/>
          <p:nvPr/>
        </p:nvSpPr>
        <p:spPr>
          <a:xfrm>
            <a:off x="899592" y="404664"/>
            <a:ext cx="7344816" cy="1046440"/>
          </a:xfrm>
          <a:prstGeom prst="rect">
            <a:avLst/>
          </a:prstGeom>
        </p:spPr>
        <p:txBody>
          <a:bodyPr wrap="square">
            <a:spAutoFit/>
          </a:bodyPr>
          <a:lstStyle/>
          <a:p>
            <a:pPr marL="342900" indent="-342900" algn="just">
              <a:buFont typeface="Wingdings" panose="05000000000000000000" pitchFamily="2" charset="2"/>
              <a:buChar char="Ø"/>
            </a:pPr>
            <a:endParaRPr lang="es-EC" sz="2400" b="1" dirty="0"/>
          </a:p>
          <a:p>
            <a:endParaRPr lang="es-EC" sz="2000" dirty="0"/>
          </a:p>
          <a:p>
            <a:endParaRPr lang="es-EC" dirty="0"/>
          </a:p>
        </p:txBody>
      </p:sp>
      <p:sp>
        <p:nvSpPr>
          <p:cNvPr id="3" name="CuadroTexto 2"/>
          <p:cNvSpPr txBox="1"/>
          <p:nvPr/>
        </p:nvSpPr>
        <p:spPr>
          <a:xfrm>
            <a:off x="1403648" y="620688"/>
            <a:ext cx="6264696" cy="5909310"/>
          </a:xfrm>
          <a:prstGeom prst="rect">
            <a:avLst/>
          </a:prstGeom>
          <a:noFill/>
        </p:spPr>
        <p:txBody>
          <a:bodyPr wrap="square" rtlCol="0">
            <a:spAutoFit/>
          </a:bodyPr>
          <a:lstStyle/>
          <a:p>
            <a:r>
              <a:rPr lang="es-ES" dirty="0"/>
              <a:t> </a:t>
            </a:r>
            <a:endParaRPr lang="es-EC" dirty="0"/>
          </a:p>
          <a:p>
            <a:pPr lvl="0" algn="just"/>
            <a:r>
              <a:rPr lang="es-ES" dirty="0">
                <a:latin typeface="Bookman Old Style" panose="02050604050505020204" pitchFamily="18" charset="0"/>
                <a:ea typeface="BatangChe" panose="02030609000101010101" pitchFamily="49" charset="-127"/>
              </a:rPr>
              <a:t>Ordenanza que Regula la Señalética, Ornato y Pintura de fachadas del polígono de intervención del Proyecto Pueblos Mágicos del Cantón Patate ( </a:t>
            </a:r>
            <a:r>
              <a:rPr lang="es-ES" b="1" dirty="0">
                <a:latin typeface="Bookman Old Style" panose="02050604050505020204" pitchFamily="18" charset="0"/>
                <a:ea typeface="BatangChe" panose="02030609000101010101" pitchFamily="49" charset="-127"/>
              </a:rPr>
              <a:t>06-diciembre-2019</a:t>
            </a:r>
            <a:r>
              <a:rPr lang="es-ES" dirty="0">
                <a:latin typeface="Bookman Old Style" panose="02050604050505020204" pitchFamily="18" charset="0"/>
                <a:ea typeface="BatangChe" panose="02030609000101010101" pitchFamily="49" charset="-127"/>
              </a:rPr>
              <a:t>)</a:t>
            </a:r>
            <a:endParaRPr lang="es-EC" dirty="0">
              <a:latin typeface="Bookman Old Style" panose="02050604050505020204" pitchFamily="18" charset="0"/>
              <a:ea typeface="BatangChe" panose="02030609000101010101" pitchFamily="49" charset="-127"/>
            </a:endParaRPr>
          </a:p>
          <a:p>
            <a:pPr algn="just"/>
            <a:r>
              <a:rPr lang="es-ES" dirty="0">
                <a:latin typeface="Bookman Old Style" panose="02050604050505020204" pitchFamily="18" charset="0"/>
                <a:ea typeface="BatangChe" panose="02030609000101010101" pitchFamily="49" charset="-127"/>
              </a:rPr>
              <a:t> </a:t>
            </a:r>
            <a:endParaRPr lang="es-EC" dirty="0">
              <a:latin typeface="Bookman Old Style" panose="02050604050505020204" pitchFamily="18" charset="0"/>
              <a:ea typeface="BatangChe" panose="02030609000101010101" pitchFamily="49" charset="-127"/>
            </a:endParaRPr>
          </a:p>
          <a:p>
            <a:pPr lvl="0" algn="just"/>
            <a:r>
              <a:rPr lang="es-ES" dirty="0">
                <a:latin typeface="Bookman Old Style" panose="02050604050505020204" pitchFamily="18" charset="0"/>
                <a:ea typeface="BatangChe" panose="02030609000101010101" pitchFamily="49" charset="-127"/>
              </a:rPr>
              <a:t>Ordenanza de Creación, Organización y Funcionamiento de la Junta Cantonal de Protección de Derechos  del cantón Patate. (</a:t>
            </a:r>
            <a:r>
              <a:rPr lang="es-ES" b="1" dirty="0">
                <a:latin typeface="Bookman Old Style" panose="02050604050505020204" pitchFamily="18" charset="0"/>
                <a:ea typeface="BatangChe" panose="02030609000101010101" pitchFamily="49" charset="-127"/>
              </a:rPr>
              <a:t>6-diciembre-2019</a:t>
            </a:r>
            <a:r>
              <a:rPr lang="es-ES" dirty="0">
                <a:latin typeface="Bookman Old Style" panose="02050604050505020204" pitchFamily="18" charset="0"/>
                <a:ea typeface="BatangChe" panose="02030609000101010101" pitchFamily="49" charset="-127"/>
              </a:rPr>
              <a:t>).</a:t>
            </a:r>
            <a:endParaRPr lang="es-EC" dirty="0">
              <a:latin typeface="Bookman Old Style" panose="02050604050505020204" pitchFamily="18" charset="0"/>
              <a:ea typeface="BatangChe" panose="02030609000101010101" pitchFamily="49" charset="-127"/>
            </a:endParaRPr>
          </a:p>
          <a:p>
            <a:pPr algn="just"/>
            <a:r>
              <a:rPr lang="es-ES" dirty="0">
                <a:latin typeface="Bookman Old Style" panose="02050604050505020204" pitchFamily="18" charset="0"/>
                <a:ea typeface="BatangChe" panose="02030609000101010101" pitchFamily="49" charset="-127"/>
              </a:rPr>
              <a:t> </a:t>
            </a:r>
            <a:endParaRPr lang="es-EC" dirty="0">
              <a:latin typeface="Bookman Old Style" panose="02050604050505020204" pitchFamily="18" charset="0"/>
              <a:ea typeface="BatangChe" panose="02030609000101010101" pitchFamily="49" charset="-127"/>
            </a:endParaRPr>
          </a:p>
          <a:p>
            <a:pPr lvl="0" algn="just"/>
            <a:r>
              <a:rPr lang="es-ES" dirty="0">
                <a:latin typeface="Bookman Old Style" panose="02050604050505020204" pitchFamily="18" charset="0"/>
                <a:ea typeface="BatangChe" panose="02030609000101010101" pitchFamily="49" charset="-127"/>
              </a:rPr>
              <a:t>Ordenanza que regula la Formación de los Catastros Prediales Urbanos y Rurales para la Determinación, Administración y Recaudación del Impuesto a los Predios Urbanos y Rurales para el Bienio 2020-2021 del cantón Patate.(</a:t>
            </a:r>
            <a:r>
              <a:rPr lang="es-ES" b="1" dirty="0">
                <a:latin typeface="Bookman Old Style" panose="02050604050505020204" pitchFamily="18" charset="0"/>
                <a:ea typeface="BatangChe" panose="02030609000101010101" pitchFamily="49" charset="-127"/>
              </a:rPr>
              <a:t>13-diciembre-2019</a:t>
            </a:r>
            <a:r>
              <a:rPr lang="es-ES" dirty="0">
                <a:latin typeface="Bookman Old Style" panose="02050604050505020204" pitchFamily="18" charset="0"/>
                <a:ea typeface="BatangChe" panose="02030609000101010101" pitchFamily="49" charset="-127"/>
              </a:rPr>
              <a:t>)</a:t>
            </a:r>
            <a:endParaRPr lang="es-EC" dirty="0">
              <a:latin typeface="Bookman Old Style" panose="02050604050505020204" pitchFamily="18" charset="0"/>
              <a:ea typeface="BatangChe" panose="02030609000101010101" pitchFamily="49" charset="-127"/>
            </a:endParaRPr>
          </a:p>
          <a:p>
            <a:pPr algn="just"/>
            <a:r>
              <a:rPr lang="es-ES" dirty="0">
                <a:latin typeface="Bookman Old Style" panose="02050604050505020204" pitchFamily="18" charset="0"/>
                <a:ea typeface="BatangChe" panose="02030609000101010101" pitchFamily="49" charset="-127"/>
              </a:rPr>
              <a:t> </a:t>
            </a:r>
            <a:endParaRPr lang="es-EC" dirty="0">
              <a:latin typeface="Bookman Old Style" panose="02050604050505020204" pitchFamily="18" charset="0"/>
              <a:ea typeface="BatangChe" panose="02030609000101010101" pitchFamily="49" charset="-127"/>
            </a:endParaRPr>
          </a:p>
          <a:p>
            <a:pPr lvl="0" algn="just"/>
            <a:r>
              <a:rPr lang="es-ES" dirty="0">
                <a:latin typeface="Bookman Old Style" panose="02050604050505020204" pitchFamily="18" charset="0"/>
                <a:ea typeface="BatangChe" panose="02030609000101010101" pitchFamily="49" charset="-127"/>
              </a:rPr>
              <a:t>Ordenanza que Regula la Circulación Vehicular en la Zona Urbana del Cantón Patate durante los fines de semana y feriados. </a:t>
            </a:r>
            <a:r>
              <a:rPr lang="es-ES" b="1" dirty="0">
                <a:latin typeface="Bookman Old Style" panose="02050604050505020204" pitchFamily="18" charset="0"/>
                <a:ea typeface="BatangChe" panose="02030609000101010101" pitchFamily="49" charset="-127"/>
              </a:rPr>
              <a:t>( 24-diciembre-2019</a:t>
            </a:r>
            <a:r>
              <a:rPr lang="es-ES" b="1" dirty="0" smtClean="0">
                <a:latin typeface="Bookman Old Style" panose="02050604050505020204" pitchFamily="18" charset="0"/>
                <a:ea typeface="BatangChe" panose="02030609000101010101" pitchFamily="49" charset="-127"/>
              </a:rPr>
              <a:t>)</a:t>
            </a:r>
          </a:p>
          <a:p>
            <a:pPr lvl="0" algn="just"/>
            <a:endParaRPr lang="es-EC" dirty="0" smtClean="0">
              <a:latin typeface="Bookman Old Style" panose="02050604050505020204" pitchFamily="18" charset="0"/>
              <a:ea typeface="BatangChe" panose="02030609000101010101" pitchFamily="49" charset="-127"/>
            </a:endParaRPr>
          </a:p>
          <a:p>
            <a:pPr algn="just"/>
            <a:endParaRPr lang="es-EC" dirty="0">
              <a:latin typeface="BatangChe" panose="02030609000101010101" pitchFamily="49" charset="-127"/>
              <a:ea typeface="BatangChe" panose="02030609000101010101" pitchFamily="49" charset="-127"/>
            </a:endParaRPr>
          </a:p>
        </p:txBody>
      </p:sp>
    </p:spTree>
    <p:extLst>
      <p:ext uri="{BB962C8B-B14F-4D97-AF65-F5344CB8AC3E}">
        <p14:creationId xmlns:p14="http://schemas.microsoft.com/office/powerpoint/2010/main" val="3045655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1960" y="3068960"/>
            <a:ext cx="4764021" cy="3573016"/>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304484" y="1824764"/>
            <a:ext cx="5024102" cy="3768077"/>
          </a:xfrm>
          <a:prstGeom prst="rect">
            <a:avLst/>
          </a:prstGeom>
        </p:spPr>
      </p:pic>
    </p:spTree>
    <p:extLst>
      <p:ext uri="{BB962C8B-B14F-4D97-AF65-F5344CB8AC3E}">
        <p14:creationId xmlns:p14="http://schemas.microsoft.com/office/powerpoint/2010/main" val="933133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1772816"/>
            <a:ext cx="6444208" cy="4833156"/>
          </a:xfrm>
          <a:prstGeom prst="rect">
            <a:avLst/>
          </a:prstGeom>
        </p:spPr>
      </p:pic>
      <p:sp>
        <p:nvSpPr>
          <p:cNvPr id="5" name="Rectángulo 4">
            <a:extLst>
              <a:ext uri="{FF2B5EF4-FFF2-40B4-BE49-F238E27FC236}">
                <a16:creationId xmlns="" xmlns:a16="http://schemas.microsoft.com/office/drawing/2014/main" id="{F816DA84-84B7-425D-AB3E-13B7213694AC}"/>
              </a:ext>
            </a:extLst>
          </p:cNvPr>
          <p:cNvSpPr/>
          <p:nvPr/>
        </p:nvSpPr>
        <p:spPr>
          <a:xfrm>
            <a:off x="1524310" y="476672"/>
            <a:ext cx="6192688" cy="1015663"/>
          </a:xfrm>
          <a:prstGeom prst="rect">
            <a:avLst/>
          </a:prstGeom>
          <a:noFill/>
        </p:spPr>
        <p:txBody>
          <a:bodyPr wrap="square" lIns="91440" tIns="45720" rIns="91440" bIns="45720">
            <a:spAutoFit/>
          </a:bodyPr>
          <a:lstStyle/>
          <a:p>
            <a:pPr algn="ctr"/>
            <a:r>
              <a:rPr lang="es-EC" sz="6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rPr>
              <a:t>COMISIONES</a:t>
            </a:r>
            <a:endParaRPr lang="es-EC" sz="6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endParaRPr>
          </a:p>
        </p:txBody>
      </p:sp>
    </p:spTree>
    <p:extLst>
      <p:ext uri="{BB962C8B-B14F-4D97-AF65-F5344CB8AC3E}">
        <p14:creationId xmlns:p14="http://schemas.microsoft.com/office/powerpoint/2010/main" val="3004395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B98A5564-5A4F-40E5-9AD4-489ED5A10DDD}"/>
              </a:ext>
            </a:extLst>
          </p:cNvPr>
          <p:cNvSpPr/>
          <p:nvPr/>
        </p:nvSpPr>
        <p:spPr>
          <a:xfrm>
            <a:off x="755576" y="1412776"/>
            <a:ext cx="7704856" cy="5632311"/>
          </a:xfrm>
          <a:prstGeom prst="rect">
            <a:avLst/>
          </a:prstGeom>
          <a:solidFill>
            <a:schemeClr val="bg2">
              <a:lumMod val="90000"/>
            </a:schemeClr>
          </a:solidFill>
        </p:spPr>
        <p:style>
          <a:lnRef idx="1">
            <a:schemeClr val="dk1"/>
          </a:lnRef>
          <a:fillRef idx="2">
            <a:schemeClr val="dk1"/>
          </a:fillRef>
          <a:effectRef idx="1">
            <a:schemeClr val="dk1"/>
          </a:effectRef>
          <a:fontRef idx="minor">
            <a:schemeClr val="dk1"/>
          </a:fontRef>
        </p:style>
        <p:txBody>
          <a:bodyPr wrap="square">
            <a:spAutoFit/>
          </a:bodyPr>
          <a:lstStyle/>
          <a:p>
            <a:pPr algn="just"/>
            <a:r>
              <a:rPr lang="es-EC" sz="2400" b="1" dirty="0">
                <a:ln w="10541" cmpd="sng">
                  <a:solidFill>
                    <a:schemeClr val="accent1">
                      <a:shade val="88000"/>
                      <a:satMod val="110000"/>
                    </a:schemeClr>
                  </a:solidFill>
                  <a:prstDash val="solid"/>
                </a:ln>
                <a:solidFill>
                  <a:schemeClr val="tx1"/>
                </a:solidFill>
              </a:rPr>
              <a:t> </a:t>
            </a:r>
            <a:r>
              <a:rPr lang="es-EC" sz="36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rPr>
              <a:t>Sesiones de  las comisiones  permanentes,  conforme lo estipula el articulo 326  de COOTAD se ha emitido las diferentes conclusiones y recomendaciones para que documentadamente sirva de base para la toma de  decisiones del concejo municipal en pleno.</a:t>
            </a:r>
          </a:p>
        </p:txBody>
      </p:sp>
    </p:spTree>
    <p:extLst>
      <p:ext uri="{BB962C8B-B14F-4D97-AF65-F5344CB8AC3E}">
        <p14:creationId xmlns:p14="http://schemas.microsoft.com/office/powerpoint/2010/main" val="2432617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1945200" y="624110"/>
            <a:ext cx="6589200" cy="1280890"/>
          </a:xfrm>
          <a:prstGeom prst="rect">
            <a:avLst/>
          </a:prstGeom>
        </p:spPr>
        <p:txBody>
          <a:bodyPr>
            <a:normAutofit fontScale="700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4800" b="1" dirty="0" smtClean="0">
                <a:latin typeface="Bookman Old Style" panose="02050604050505020204" pitchFamily="18" charset="0"/>
              </a:rPr>
              <a:t>ATENCIÓN DE COMISIONES GENERALES</a:t>
            </a:r>
          </a:p>
          <a:p>
            <a:pPr algn="ctr"/>
            <a:endParaRPr lang="es-EC" sz="4800" b="1" dirty="0">
              <a:latin typeface="Engravers MT" panose="020907070805050203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7602" y="1556792"/>
            <a:ext cx="6846798" cy="5135099"/>
          </a:xfrm>
          <a:prstGeom prst="rect">
            <a:avLst/>
          </a:prstGeom>
        </p:spPr>
      </p:pic>
    </p:spTree>
    <p:extLst>
      <p:ext uri="{BB962C8B-B14F-4D97-AF65-F5344CB8AC3E}">
        <p14:creationId xmlns:p14="http://schemas.microsoft.com/office/powerpoint/2010/main" val="2495534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 xmlns:a16="http://schemas.microsoft.com/office/drawing/2014/main" id="{914E44E3-BD00-40A5-B399-CE6DF6207954}"/>
              </a:ext>
            </a:extLst>
          </p:cNvPr>
          <p:cNvSpPr/>
          <p:nvPr/>
        </p:nvSpPr>
        <p:spPr>
          <a:xfrm>
            <a:off x="1043608" y="1755412"/>
            <a:ext cx="7488832" cy="36898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sz="5400" dirty="0">
              <a:solidFill>
                <a:schemeClr val="tx1"/>
              </a:solidFill>
            </a:endParaRPr>
          </a:p>
        </p:txBody>
      </p:sp>
      <p:sp>
        <p:nvSpPr>
          <p:cNvPr id="6" name="Rectángulo 5">
            <a:extLst>
              <a:ext uri="{FF2B5EF4-FFF2-40B4-BE49-F238E27FC236}">
                <a16:creationId xmlns="" xmlns:a16="http://schemas.microsoft.com/office/drawing/2014/main" id="{F816DA84-84B7-425D-AB3E-13B7213694AC}"/>
              </a:ext>
            </a:extLst>
          </p:cNvPr>
          <p:cNvSpPr/>
          <p:nvPr/>
        </p:nvSpPr>
        <p:spPr>
          <a:xfrm>
            <a:off x="1223628" y="2780928"/>
            <a:ext cx="7128792" cy="1015663"/>
          </a:xfrm>
          <a:prstGeom prst="rect">
            <a:avLst/>
          </a:prstGeom>
          <a:noFill/>
        </p:spPr>
        <p:txBody>
          <a:bodyPr wrap="square" lIns="91440" tIns="45720" rIns="91440" bIns="45720">
            <a:spAutoFit/>
          </a:bodyPr>
          <a:lstStyle/>
          <a:p>
            <a:pPr algn="ctr"/>
            <a:r>
              <a:rPr lang="es-EC" sz="6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FISCALIZACIÓN</a:t>
            </a:r>
          </a:p>
        </p:txBody>
      </p:sp>
    </p:spTree>
    <p:extLst>
      <p:ext uri="{BB962C8B-B14F-4D97-AF65-F5344CB8AC3E}">
        <p14:creationId xmlns:p14="http://schemas.microsoft.com/office/powerpoint/2010/main" val="3482124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3429000"/>
            <a:ext cx="5112568" cy="3304830"/>
          </a:xfrm>
          <a:prstGeom prst="rect">
            <a:avLst/>
          </a:prstGeom>
        </p:spPr>
      </p:pic>
      <p:sp>
        <p:nvSpPr>
          <p:cNvPr id="6" name="Rectángulo 5"/>
          <p:cNvSpPr/>
          <p:nvPr/>
        </p:nvSpPr>
        <p:spPr>
          <a:xfrm>
            <a:off x="5430271" y="3645024"/>
            <a:ext cx="3683074" cy="3785652"/>
          </a:xfrm>
          <a:prstGeom prst="rect">
            <a:avLst/>
          </a:prstGeom>
        </p:spPr>
        <p:txBody>
          <a:bodyPr wrap="square">
            <a:spAutoFit/>
          </a:bodyPr>
          <a:lstStyle/>
          <a:p>
            <a:pPr algn="ctr"/>
            <a:r>
              <a:rPr lang="es-EC" sz="3000" b="1" dirty="0">
                <a:ln w="9525">
                  <a:solidFill>
                    <a:schemeClr val="bg1"/>
                  </a:solidFill>
                  <a:prstDash val="solid"/>
                </a:ln>
                <a:effectLst>
                  <a:outerShdw blurRad="12700" dist="38100" dir="2700000" algn="tl" rotWithShape="0">
                    <a:schemeClr val="bg1">
                      <a:lumMod val="50000"/>
                    </a:schemeClr>
                  </a:outerShdw>
                </a:effectLst>
                <a:latin typeface="Bookman Old Style" panose="02050604050505020204" pitchFamily="18" charset="0"/>
              </a:rPr>
              <a:t>FISCALIZACIÓN PROYECTO </a:t>
            </a:r>
            <a:r>
              <a:rPr lang="es-EC" sz="3000" b="1" dirty="0" smtClean="0">
                <a:ln w="9525">
                  <a:solidFill>
                    <a:schemeClr val="bg1"/>
                  </a:solidFill>
                  <a:prstDash val="solid"/>
                </a:ln>
                <a:effectLst>
                  <a:outerShdw blurRad="12700" dist="38100" dir="2700000" algn="tl" rotWithShape="0">
                    <a:schemeClr val="bg1">
                      <a:lumMod val="50000"/>
                    </a:schemeClr>
                  </a:outerShdw>
                </a:effectLst>
                <a:latin typeface="Bookman Old Style" panose="02050604050505020204" pitchFamily="18" charset="0"/>
              </a:rPr>
              <a:t>PLANTA DE TRATAMIENTO DE AGUAS SERVIDAS CASERÍO GALPÓN</a:t>
            </a:r>
            <a:endParaRPr lang="es-EC" sz="3000" b="1" dirty="0">
              <a:ln w="9525">
                <a:solidFill>
                  <a:schemeClr val="bg1"/>
                </a:solidFill>
                <a:prstDash val="solid"/>
              </a:ln>
              <a:effectLst>
                <a:outerShdw blurRad="12700" dist="38100" dir="2700000" algn="tl" rotWithShape="0">
                  <a:schemeClr val="bg1">
                    <a:lumMod val="50000"/>
                  </a:schemeClr>
                </a:outerShdw>
              </a:effectLst>
              <a:latin typeface="Bookman Old Style" panose="02050604050505020204" pitchFamily="18" charset="0"/>
            </a:endParaRPr>
          </a:p>
        </p:txBody>
      </p:sp>
      <p:sp>
        <p:nvSpPr>
          <p:cNvPr id="7" name="Rectángulo 6"/>
          <p:cNvSpPr/>
          <p:nvPr/>
        </p:nvSpPr>
        <p:spPr>
          <a:xfrm>
            <a:off x="403920" y="609615"/>
            <a:ext cx="3683074" cy="2554545"/>
          </a:xfrm>
          <a:prstGeom prst="rect">
            <a:avLst/>
          </a:prstGeom>
        </p:spPr>
        <p:txBody>
          <a:bodyPr wrap="square">
            <a:spAutoFit/>
          </a:bodyPr>
          <a:lstStyle/>
          <a:p>
            <a:pPr algn="ctr"/>
            <a:r>
              <a:rPr lang="es-EC" sz="3200" b="1" dirty="0">
                <a:ln w="9525">
                  <a:solidFill>
                    <a:schemeClr val="bg1"/>
                  </a:solidFill>
                  <a:prstDash val="solid"/>
                </a:ln>
                <a:effectLst>
                  <a:outerShdw blurRad="12700" dist="38100" dir="2700000" algn="tl" rotWithShape="0">
                    <a:schemeClr val="bg1">
                      <a:lumMod val="50000"/>
                    </a:schemeClr>
                  </a:outerShdw>
                </a:effectLst>
                <a:latin typeface="Bookman Old Style" panose="02050604050505020204" pitchFamily="18" charset="0"/>
              </a:rPr>
              <a:t>FISCALIZACIÓN PROYECTO SISTEMA DE AGUA POTABLE LEITILLO</a:t>
            </a:r>
          </a:p>
        </p:txBody>
      </p:sp>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216024"/>
            <a:ext cx="4427984" cy="3320988"/>
          </a:xfrm>
          <a:prstGeom prst="rect">
            <a:avLst/>
          </a:prstGeom>
        </p:spPr>
      </p:pic>
    </p:spTree>
    <p:extLst>
      <p:ext uri="{BB962C8B-B14F-4D97-AF65-F5344CB8AC3E}">
        <p14:creationId xmlns:p14="http://schemas.microsoft.com/office/powerpoint/2010/main" val="1698244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https://scontent.fuio15-1.fna.fbcdn.net/v/t1.0-9/57034722_349575755661220_2892200852225785856_o.jpg?_nc_cat=102&amp;_nc_sid=8bfeb9&amp;_nc_ohc=TnsWOXUlnhAAX9fZldK&amp;_nc_ht=scontent.fuio15-1.fna&amp;oh=1b2e5ff2a701f38a25ac8acc6bfa0ce2&amp;oe=5FAAF87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1610442"/>
            <a:ext cx="5724356" cy="2834868"/>
          </a:xfrm>
          <a:prstGeom prst="rect">
            <a:avLst/>
          </a:prstGeom>
          <a:noFill/>
          <a:ln>
            <a:noFill/>
          </a:ln>
        </p:spPr>
      </p:pic>
      <p:sp>
        <p:nvSpPr>
          <p:cNvPr id="3" name="Rectángulo 2"/>
          <p:cNvSpPr/>
          <p:nvPr/>
        </p:nvSpPr>
        <p:spPr>
          <a:xfrm>
            <a:off x="611560" y="44624"/>
            <a:ext cx="7992888" cy="2437462"/>
          </a:xfrm>
          <a:prstGeom prst="rect">
            <a:avLst/>
          </a:prstGeom>
        </p:spPr>
        <p:txBody>
          <a:bodyPr wrap="square">
            <a:spAutoFit/>
          </a:bodyPr>
          <a:lstStyle/>
          <a:p>
            <a:pPr algn="ctr">
              <a:lnSpc>
                <a:spcPct val="107000"/>
              </a:lnSpc>
              <a:spcAft>
                <a:spcPts val="800"/>
              </a:spcAft>
            </a:pPr>
            <a:r>
              <a:rPr lang="es-ES" sz="2400" b="1" dirty="0" smtClean="0">
                <a:latin typeface="Bookman Old Style" panose="02050604050505020204" pitchFamily="18" charset="0"/>
                <a:ea typeface="Calibri" panose="020F0502020204030204" pitchFamily="34" charset="0"/>
                <a:cs typeface="Calibri Light" panose="020F0302020204030204" pitchFamily="34" charset="0"/>
              </a:rPr>
              <a:t>Fiscalización del </a:t>
            </a:r>
            <a:r>
              <a:rPr lang="es-ES" sz="2400" b="1" dirty="0">
                <a:latin typeface="Bookman Old Style" panose="02050604050505020204" pitchFamily="18" charset="0"/>
                <a:ea typeface="Calibri" panose="020F0502020204030204" pitchFamily="34" charset="0"/>
                <a:cs typeface="Calibri Light" panose="020F0302020204030204" pitchFamily="34" charset="0"/>
              </a:rPr>
              <a:t>Parque Acuático </a:t>
            </a:r>
            <a:r>
              <a:rPr lang="es-ES" sz="2400" b="1" dirty="0" err="1" smtClean="0">
                <a:solidFill>
                  <a:schemeClr val="tx1">
                    <a:lumMod val="95000"/>
                    <a:lumOff val="5000"/>
                  </a:schemeClr>
                </a:solidFill>
                <a:latin typeface="Bookman Old Style" panose="02050604050505020204" pitchFamily="18" charset="0"/>
                <a:ea typeface="Calibri" panose="020F0502020204030204" pitchFamily="34" charset="0"/>
                <a:cs typeface="Calibri Light" panose="020F0302020204030204" pitchFamily="34" charset="0"/>
                <a:hlinkClick r:id="rId3"/>
              </a:rPr>
              <a:t>Aquaventura</a:t>
            </a:r>
            <a:r>
              <a:rPr lang="es-ES" sz="2400" b="1" dirty="0" smtClean="0">
                <a:solidFill>
                  <a:schemeClr val="tx1">
                    <a:lumMod val="95000"/>
                    <a:lumOff val="5000"/>
                  </a:schemeClr>
                </a:solidFill>
                <a:latin typeface="Bookman Old Style" panose="02050604050505020204" pitchFamily="18" charset="0"/>
                <a:ea typeface="Calibri" panose="020F0502020204030204" pitchFamily="34" charset="0"/>
                <a:cs typeface="Calibri Light" panose="020F0302020204030204" pitchFamily="34" charset="0"/>
              </a:rPr>
              <a:t> </a:t>
            </a:r>
            <a:r>
              <a:rPr lang="es-ES" sz="2400" b="1" dirty="0">
                <a:latin typeface="Bookman Old Style" panose="02050604050505020204" pitchFamily="18" charset="0"/>
                <a:ea typeface="Calibri" panose="020F0502020204030204" pitchFamily="34" charset="0"/>
                <a:cs typeface="Calibri Light" panose="020F0302020204030204" pitchFamily="34" charset="0"/>
              </a:rPr>
              <a:t>se encuentra en la etapa de terminados, presentando un avance del 90%, </a:t>
            </a:r>
            <a:r>
              <a:rPr lang="es-ES" sz="2400" b="1" dirty="0" smtClean="0">
                <a:latin typeface="Bookman Old Style" panose="02050604050505020204" pitchFamily="18" charset="0"/>
                <a:ea typeface="Calibri" panose="020F0502020204030204" pitchFamily="34" charset="0"/>
                <a:cs typeface="Calibri Light" panose="020F0302020204030204" pitchFamily="34" charset="0"/>
              </a:rPr>
              <a:t>se verificó </a:t>
            </a:r>
            <a:r>
              <a:rPr lang="es-ES" sz="2400" b="1" dirty="0">
                <a:latin typeface="Bookman Old Style" panose="02050604050505020204" pitchFamily="18" charset="0"/>
                <a:ea typeface="Calibri" panose="020F0502020204030204" pitchFamily="34" charset="0"/>
                <a:cs typeface="Calibri Light" panose="020F0302020204030204" pitchFamily="34" charset="0"/>
              </a:rPr>
              <a:t>el trabajo de la adecuación de espacios de descanso y cuartos húmedos, así como la instalación de muros verdes.</a:t>
            </a:r>
            <a:endParaRPr lang="es-EC" sz="2400" b="1" dirty="0">
              <a:effectLst/>
              <a:latin typeface="Bookman Old Style" panose="02050604050505020204" pitchFamily="18" charset="0"/>
              <a:ea typeface="Calibri" panose="020F0502020204030204" pitchFamily="34" charset="0"/>
              <a:cs typeface="Times New Roman" panose="02020603050405020304" pitchFamily="18" charset="0"/>
            </a:endParaRPr>
          </a:p>
        </p:txBody>
      </p:sp>
      <p:pic>
        <p:nvPicPr>
          <p:cNvPr id="4" name="Imagen 3" descr="https://scontent.fuio15-1.fna.fbcdn.net/v/t1.0-9/57029043_349575795661216_4764173119965364224_n.jpg?_nc_cat=101&amp;_nc_sid=8bfeb9&amp;_nc_ohc=LVM8qvnkMEEAX_i4jFz&amp;_nc_ht=scontent.fuio15-1.fna&amp;oh=8eeb0730eae315c3013661e59676ceb5&amp;oe=5FAD209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5656" y="4653136"/>
            <a:ext cx="2232248" cy="1800200"/>
          </a:xfrm>
          <a:prstGeom prst="rect">
            <a:avLst/>
          </a:prstGeom>
          <a:noFill/>
          <a:ln>
            <a:noFill/>
          </a:ln>
        </p:spPr>
      </p:pic>
      <p:pic>
        <p:nvPicPr>
          <p:cNvPr id="6" name="Imagen 5"/>
          <p:cNvPicPr/>
          <p:nvPr/>
        </p:nvPicPr>
        <p:blipFill rotWithShape="1">
          <a:blip r:embed="rId5"/>
          <a:srcRect l="6174" t="12551" r="34384" b="8386"/>
          <a:stretch/>
        </p:blipFill>
        <p:spPr bwMode="auto">
          <a:xfrm>
            <a:off x="4499993" y="4653136"/>
            <a:ext cx="2700020" cy="1800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453735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59632" y="260648"/>
            <a:ext cx="7346776" cy="1280890"/>
          </a:xfrm>
        </p:spPr>
        <p:txBody>
          <a:bodyPr>
            <a:normAutofit fontScale="90000"/>
          </a:bodyPr>
          <a:lstStyle/>
          <a:p>
            <a:pPr algn="ctr"/>
            <a:r>
              <a:rPr lang="es-MX" dirty="0" smtClean="0">
                <a:latin typeface="Bookman Old Style" panose="02050604050505020204" pitchFamily="18" charset="0"/>
              </a:rPr>
              <a:t>Fiscalización del funcionamiento del sistema catastral 2019</a:t>
            </a:r>
            <a:endParaRPr lang="es-EC" dirty="0">
              <a:latin typeface="Bookman Old Style" panose="020506040505050202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5708" y="2060848"/>
            <a:ext cx="6228184" cy="4671138"/>
          </a:xfrm>
          <a:prstGeom prst="rect">
            <a:avLst/>
          </a:prstGeom>
        </p:spPr>
      </p:pic>
    </p:spTree>
    <p:extLst>
      <p:ext uri="{BB962C8B-B14F-4D97-AF65-F5344CB8AC3E}">
        <p14:creationId xmlns:p14="http://schemas.microsoft.com/office/powerpoint/2010/main" val="14337133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484784"/>
            <a:ext cx="7020272" cy="5265204"/>
          </a:xfrm>
          <a:prstGeom prst="rect">
            <a:avLst/>
          </a:prstGeom>
        </p:spPr>
      </p:pic>
      <p:sp>
        <p:nvSpPr>
          <p:cNvPr id="3" name="Título 1"/>
          <p:cNvSpPr txBox="1">
            <a:spLocks/>
          </p:cNvSpPr>
          <p:nvPr/>
        </p:nvSpPr>
        <p:spPr>
          <a:xfrm>
            <a:off x="1259632" y="260648"/>
            <a:ext cx="7346776" cy="1280890"/>
          </a:xfrm>
          <a:prstGeom prst="rect">
            <a:avLst/>
          </a:prstGeom>
        </p:spPr>
        <p:txBody>
          <a:bodyPr>
            <a:normAutofit fontScale="67500" lnSpcReduction="2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smtClean="0">
                <a:latin typeface="Engravers MT" panose="02090707080505020304" pitchFamily="18" charset="0"/>
              </a:rPr>
              <a:t>Fiscalización del funcionamiento del sistema catastral 2019 con técnicos del ame</a:t>
            </a:r>
            <a:endParaRPr lang="es-EC" dirty="0">
              <a:latin typeface="Engravers MT" panose="02090707080505020304" pitchFamily="18" charset="0"/>
            </a:endParaRPr>
          </a:p>
        </p:txBody>
      </p:sp>
    </p:spTree>
    <p:extLst>
      <p:ext uri="{BB962C8B-B14F-4D97-AF65-F5344CB8AC3E}">
        <p14:creationId xmlns:p14="http://schemas.microsoft.com/office/powerpoint/2010/main" val="2567373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a:extLst>
              <a:ext uri="{FF2B5EF4-FFF2-40B4-BE49-F238E27FC236}">
                <a16:creationId xmlns="" xmlns:a16="http://schemas.microsoft.com/office/drawing/2014/main" id="{28999F13-8978-4478-9A51-2F0694A756A1}"/>
              </a:ext>
            </a:extLst>
          </p:cNvPr>
          <p:cNvSpPr>
            <a:spLocks noGrp="1"/>
          </p:cNvSpPr>
          <p:nvPr>
            <p:ph idx="1"/>
          </p:nvPr>
        </p:nvSpPr>
        <p:spPr>
          <a:xfrm>
            <a:off x="403225" y="1124744"/>
            <a:ext cx="8740775" cy="2811026"/>
          </a:xfrm>
          <a:prstGeom prst="rect">
            <a:avLst/>
          </a:prstGeom>
          <a:noFill/>
        </p:spPr>
        <p:txBody>
          <a:bodyPr wrap="square" lIns="91440" tIns="45720" rIns="91440" bIns="45720">
            <a:spAutoFit/>
          </a:bodyPr>
          <a:lstStyle/>
          <a:p>
            <a:pPr algn="ctr"/>
            <a:endParaRPr lang="es-EC"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Baskerville Old Face" pitchFamily="18" charset="0"/>
            </a:endParaRPr>
          </a:p>
          <a:p>
            <a:pPr marL="0" indent="0" algn="ctr">
              <a:buNone/>
            </a:pPr>
            <a:endParaRPr lang="es-EC" sz="40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endParaRPr>
          </a:p>
          <a:p>
            <a:pPr algn="ctr"/>
            <a:r>
              <a:rPr lang="es-EC"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rPr>
              <a:t>RENDICIÓN </a:t>
            </a:r>
            <a:r>
              <a:rPr lang="es-EC"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rPr>
              <a:t>DE CUENTAS </a:t>
            </a:r>
            <a:r>
              <a:rPr lang="es-EC" sz="4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rPr>
              <a:t> 2019</a:t>
            </a:r>
            <a:endParaRPr lang="es-EC"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endParaRPr>
          </a:p>
        </p:txBody>
      </p:sp>
      <p:pic>
        <p:nvPicPr>
          <p:cNvPr id="6" name="Picture 2" descr="Archivo:Bandera de Patate.png - Wikipedia, la enciclopedia lib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445224"/>
            <a:ext cx="8712968" cy="1335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797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31640" y="188640"/>
            <a:ext cx="7560840" cy="1800200"/>
          </a:xfrm>
        </p:spPr>
        <p:txBody>
          <a:bodyPr>
            <a:normAutofit/>
          </a:bodyPr>
          <a:lstStyle/>
          <a:p>
            <a:pPr algn="ctr"/>
            <a:r>
              <a:rPr lang="es-MX" sz="3200" b="1" dirty="0" smtClean="0">
                <a:latin typeface="Bookman Old Style" panose="02050604050505020204" pitchFamily="18" charset="0"/>
              </a:rPr>
              <a:t>Fiscalización proyecto de agua potable </a:t>
            </a:r>
            <a:r>
              <a:rPr lang="es-MX" sz="3200" b="1" dirty="0" err="1">
                <a:latin typeface="Bookman Old Style" panose="02050604050505020204" pitchFamily="18" charset="0"/>
              </a:rPr>
              <a:t>T</a:t>
            </a:r>
            <a:r>
              <a:rPr lang="es-MX" sz="3200" b="1" dirty="0" err="1" smtClean="0">
                <a:latin typeface="Bookman Old Style" panose="02050604050505020204" pitchFamily="18" charset="0"/>
              </a:rPr>
              <a:t>ontapi</a:t>
            </a:r>
            <a:endParaRPr lang="es-EC" sz="3200" b="1" dirty="0">
              <a:latin typeface="Bookman Old Style" panose="02050604050505020204" pitchFamily="18" charset="0"/>
            </a:endParaRP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9704" y="1988840"/>
            <a:ext cx="6300192" cy="4725144"/>
          </a:xfrm>
          <a:prstGeom prst="rect">
            <a:avLst/>
          </a:prstGeom>
        </p:spPr>
      </p:pic>
    </p:spTree>
    <p:extLst>
      <p:ext uri="{BB962C8B-B14F-4D97-AF65-F5344CB8AC3E}">
        <p14:creationId xmlns:p14="http://schemas.microsoft.com/office/powerpoint/2010/main" val="1954073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3020" y="4221088"/>
            <a:ext cx="3850939" cy="2420888"/>
          </a:xfrm>
          <a:prstGeom prst="rect">
            <a:avLst/>
          </a:prstGeom>
        </p:spPr>
      </p:pic>
      <p:sp>
        <p:nvSpPr>
          <p:cNvPr id="4" name="Título 1"/>
          <p:cNvSpPr txBox="1">
            <a:spLocks/>
          </p:cNvSpPr>
          <p:nvPr/>
        </p:nvSpPr>
        <p:spPr>
          <a:xfrm>
            <a:off x="1259632" y="260648"/>
            <a:ext cx="7346776" cy="1280890"/>
          </a:xfrm>
          <a:prstGeom prst="rect">
            <a:avLst/>
          </a:prstGeom>
        </p:spPr>
        <p:txBody>
          <a:bodyPr>
            <a:normAutofit fontScale="9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dirty="0" smtClean="0">
                <a:latin typeface="Engravers MT" panose="02090707080505020304" pitchFamily="18" charset="0"/>
              </a:rPr>
              <a:t>Fiscalización trabajos por emergencia</a:t>
            </a:r>
            <a:endParaRPr lang="es-EC" dirty="0">
              <a:latin typeface="Engravers MT" panose="02090707080505020304" pitchFamily="18" charset="0"/>
            </a:endParaRP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88098" y="1996409"/>
            <a:ext cx="5199715" cy="3888432"/>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3020" y="1268760"/>
            <a:ext cx="3851920" cy="2888940"/>
          </a:xfrm>
          <a:prstGeom prst="rect">
            <a:avLst/>
          </a:prstGeom>
        </p:spPr>
      </p:pic>
    </p:spTree>
    <p:extLst>
      <p:ext uri="{BB962C8B-B14F-4D97-AF65-F5344CB8AC3E}">
        <p14:creationId xmlns:p14="http://schemas.microsoft.com/office/powerpoint/2010/main" val="1137783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692696"/>
            <a:ext cx="7524328" cy="5643246"/>
          </a:xfrm>
          <a:prstGeom prst="rect">
            <a:avLst/>
          </a:prstGeom>
        </p:spPr>
      </p:pic>
    </p:spTree>
    <p:extLst>
      <p:ext uri="{BB962C8B-B14F-4D97-AF65-F5344CB8AC3E}">
        <p14:creationId xmlns:p14="http://schemas.microsoft.com/office/powerpoint/2010/main" val="928633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9952" y="3068960"/>
            <a:ext cx="4860032" cy="3645024"/>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476672"/>
            <a:ext cx="4464496" cy="3348372"/>
          </a:xfrm>
          <a:prstGeom prst="rect">
            <a:avLst/>
          </a:prstGeom>
        </p:spPr>
      </p:pic>
      <p:sp>
        <p:nvSpPr>
          <p:cNvPr id="5" name="Título 1"/>
          <p:cNvSpPr txBox="1">
            <a:spLocks/>
          </p:cNvSpPr>
          <p:nvPr/>
        </p:nvSpPr>
        <p:spPr>
          <a:xfrm>
            <a:off x="4572000" y="260648"/>
            <a:ext cx="4572000" cy="2736304"/>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400" dirty="0" smtClean="0">
                <a:latin typeface="Engravers MT" panose="02090707080505020304" pitchFamily="18" charset="0"/>
              </a:rPr>
              <a:t>Fiscalización trabajos coliseo loma grande</a:t>
            </a:r>
            <a:endParaRPr lang="es-EC" sz="3400" dirty="0">
              <a:latin typeface="Engravers MT" panose="02090707080505020304" pitchFamily="18" charset="0"/>
            </a:endParaRPr>
          </a:p>
        </p:txBody>
      </p:sp>
    </p:spTree>
    <p:extLst>
      <p:ext uri="{BB962C8B-B14F-4D97-AF65-F5344CB8AC3E}">
        <p14:creationId xmlns:p14="http://schemas.microsoft.com/office/powerpoint/2010/main" val="1596622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1412776"/>
            <a:ext cx="7092280" cy="5319210"/>
          </a:xfrm>
          <a:prstGeom prst="rect">
            <a:avLst/>
          </a:prstGeom>
        </p:spPr>
      </p:pic>
      <p:sp>
        <p:nvSpPr>
          <p:cNvPr id="3" name="Título 1"/>
          <p:cNvSpPr txBox="1">
            <a:spLocks/>
          </p:cNvSpPr>
          <p:nvPr/>
        </p:nvSpPr>
        <p:spPr>
          <a:xfrm>
            <a:off x="971600" y="260648"/>
            <a:ext cx="8172400" cy="2736304"/>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3400" dirty="0" smtClean="0">
                <a:latin typeface="Engravers MT" panose="02090707080505020304" pitchFamily="18" charset="0"/>
              </a:rPr>
              <a:t>Fiscalización trabajos alcantarillado </a:t>
            </a:r>
            <a:r>
              <a:rPr lang="es-MX" sz="3400" dirty="0" err="1" smtClean="0">
                <a:latin typeface="Engravers MT" panose="02090707080505020304" pitchFamily="18" charset="0"/>
              </a:rPr>
              <a:t>galpon</a:t>
            </a:r>
            <a:endParaRPr lang="es-EC" sz="3400" dirty="0">
              <a:latin typeface="Engravers MT" panose="02090707080505020304" pitchFamily="18" charset="0"/>
            </a:endParaRPr>
          </a:p>
        </p:txBody>
      </p:sp>
    </p:spTree>
    <p:extLst>
      <p:ext uri="{BB962C8B-B14F-4D97-AF65-F5344CB8AC3E}">
        <p14:creationId xmlns:p14="http://schemas.microsoft.com/office/powerpoint/2010/main" val="3355090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4008" y="3573016"/>
            <a:ext cx="4139952" cy="3104964"/>
          </a:xfrm>
          <a:prstGeom prst="rect">
            <a:avLst/>
          </a:prstGeom>
        </p:spPr>
      </p:pic>
      <p:sp>
        <p:nvSpPr>
          <p:cNvPr id="3" name="Título 1"/>
          <p:cNvSpPr txBox="1">
            <a:spLocks/>
          </p:cNvSpPr>
          <p:nvPr/>
        </p:nvSpPr>
        <p:spPr>
          <a:xfrm>
            <a:off x="251520" y="0"/>
            <a:ext cx="9169783" cy="1584176"/>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smtClean="0">
                <a:latin typeface="Engravers MT" panose="02090707080505020304" pitchFamily="18" charset="0"/>
              </a:rPr>
              <a:t>Fiscalización trabajos maquinaria municipal vía sucre mesa tablón</a:t>
            </a:r>
            <a:endParaRPr lang="es-EC" sz="2800" dirty="0">
              <a:latin typeface="Engravers MT" panose="02090707080505020304" pitchFamily="18" charset="0"/>
            </a:endParaRP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1268760"/>
            <a:ext cx="4403981" cy="3302986"/>
          </a:xfrm>
          <a:prstGeom prst="rect">
            <a:avLst/>
          </a:prstGeom>
        </p:spPr>
      </p:pic>
    </p:spTree>
    <p:extLst>
      <p:ext uri="{BB962C8B-B14F-4D97-AF65-F5344CB8AC3E}">
        <p14:creationId xmlns:p14="http://schemas.microsoft.com/office/powerpoint/2010/main" val="7436911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1844824"/>
            <a:ext cx="6444208" cy="4833156"/>
          </a:xfrm>
          <a:prstGeom prst="rect">
            <a:avLst/>
          </a:prstGeom>
        </p:spPr>
      </p:pic>
      <p:sp>
        <p:nvSpPr>
          <p:cNvPr id="3" name="Título 1"/>
          <p:cNvSpPr txBox="1">
            <a:spLocks/>
          </p:cNvSpPr>
          <p:nvPr/>
        </p:nvSpPr>
        <p:spPr>
          <a:xfrm>
            <a:off x="251520" y="0"/>
            <a:ext cx="9169783" cy="1584176"/>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smtClean="0">
                <a:latin typeface="Engravers MT" panose="02090707080505020304" pitchFamily="18" charset="0"/>
              </a:rPr>
              <a:t>Fiscalización trabajos maquinaria municipal san Rafael alto</a:t>
            </a:r>
            <a:endParaRPr lang="es-EC" sz="2800" dirty="0">
              <a:latin typeface="Engravers MT" panose="02090707080505020304" pitchFamily="18" charset="0"/>
            </a:endParaRPr>
          </a:p>
        </p:txBody>
      </p:sp>
    </p:spTree>
    <p:extLst>
      <p:ext uri="{BB962C8B-B14F-4D97-AF65-F5344CB8AC3E}">
        <p14:creationId xmlns:p14="http://schemas.microsoft.com/office/powerpoint/2010/main" val="4201276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1340768"/>
            <a:ext cx="5040560" cy="6720746"/>
          </a:xfrm>
          <a:prstGeom prst="rect">
            <a:avLst/>
          </a:prstGeom>
        </p:spPr>
      </p:pic>
      <p:sp>
        <p:nvSpPr>
          <p:cNvPr id="3" name="Título 1"/>
          <p:cNvSpPr txBox="1">
            <a:spLocks/>
          </p:cNvSpPr>
          <p:nvPr/>
        </p:nvSpPr>
        <p:spPr>
          <a:xfrm>
            <a:off x="251521" y="0"/>
            <a:ext cx="8784976" cy="1584176"/>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smtClean="0">
                <a:latin typeface="Engravers MT" panose="02090707080505020304" pitchFamily="18" charset="0"/>
              </a:rPr>
              <a:t>Fiscalización trabajos fuentes de agua el sucre </a:t>
            </a:r>
            <a:r>
              <a:rPr lang="es-MX" sz="2800" dirty="0" err="1" smtClean="0">
                <a:latin typeface="Engravers MT" panose="02090707080505020304" pitchFamily="18" charset="0"/>
              </a:rPr>
              <a:t>tontapi</a:t>
            </a:r>
            <a:endParaRPr lang="es-EC" sz="2800" dirty="0">
              <a:latin typeface="Engravers MT" panose="02090707080505020304" pitchFamily="18" charset="0"/>
            </a:endParaRPr>
          </a:p>
        </p:txBody>
      </p:sp>
    </p:spTree>
    <p:extLst>
      <p:ext uri="{BB962C8B-B14F-4D97-AF65-F5344CB8AC3E}">
        <p14:creationId xmlns:p14="http://schemas.microsoft.com/office/powerpoint/2010/main" val="4270493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1412776"/>
            <a:ext cx="6948264" cy="5211198"/>
          </a:xfrm>
          <a:prstGeom prst="rect">
            <a:avLst/>
          </a:prstGeom>
        </p:spPr>
      </p:pic>
      <p:sp>
        <p:nvSpPr>
          <p:cNvPr id="4" name="Título 1"/>
          <p:cNvSpPr txBox="1">
            <a:spLocks/>
          </p:cNvSpPr>
          <p:nvPr/>
        </p:nvSpPr>
        <p:spPr>
          <a:xfrm>
            <a:off x="251520" y="0"/>
            <a:ext cx="9169783" cy="1584176"/>
          </a:xfrm>
          <a:prstGeom prst="rect">
            <a:avLst/>
          </a:prstGeom>
        </p:spPr>
        <p:txBody>
          <a:bodyPr>
            <a:normAutofit fontScale="97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800" dirty="0" smtClean="0">
                <a:latin typeface="Engravers MT" panose="02090707080505020304" pitchFamily="18" charset="0"/>
              </a:rPr>
              <a:t>Se recibe asesoramiento técnico de parte de la contraloría general del estado</a:t>
            </a:r>
            <a:endParaRPr lang="es-EC" sz="2800" dirty="0">
              <a:latin typeface="Engravers MT" panose="02090707080505020304" pitchFamily="18" charset="0"/>
            </a:endParaRPr>
          </a:p>
        </p:txBody>
      </p:sp>
    </p:spTree>
    <p:extLst>
      <p:ext uri="{BB962C8B-B14F-4D97-AF65-F5344CB8AC3E}">
        <p14:creationId xmlns:p14="http://schemas.microsoft.com/office/powerpoint/2010/main" val="27691717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3356992"/>
            <a:ext cx="4535488" cy="3401616"/>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1196752"/>
            <a:ext cx="4716016" cy="3537012"/>
          </a:xfrm>
          <a:prstGeom prst="rect">
            <a:avLst/>
          </a:prstGeom>
        </p:spPr>
      </p:pic>
      <p:sp>
        <p:nvSpPr>
          <p:cNvPr id="7" name="Rectángulo 6"/>
          <p:cNvSpPr/>
          <p:nvPr/>
        </p:nvSpPr>
        <p:spPr>
          <a:xfrm>
            <a:off x="4361901" y="332656"/>
            <a:ext cx="4572000" cy="2062103"/>
          </a:xfrm>
          <a:prstGeom prst="rect">
            <a:avLst/>
          </a:prstGeom>
        </p:spPr>
        <p:txBody>
          <a:bodyPr>
            <a:spAutoFit/>
          </a:bodyPr>
          <a:lstStyle/>
          <a:p>
            <a:pPr algn="ctr"/>
            <a:r>
              <a:rPr lang="es-MX" sz="3200" dirty="0" smtClean="0">
                <a:latin typeface="Engravers MT" panose="02090707080505020304" pitchFamily="18" charset="0"/>
              </a:rPr>
              <a:t>Fiscalización estado de maquinaria municipal</a:t>
            </a:r>
            <a:endParaRPr lang="es-EC" sz="3200" dirty="0">
              <a:latin typeface="Engravers MT" panose="02090707080505020304" pitchFamily="18" charset="0"/>
            </a:endParaRPr>
          </a:p>
        </p:txBody>
      </p:sp>
    </p:spTree>
    <p:extLst>
      <p:ext uri="{BB962C8B-B14F-4D97-AF65-F5344CB8AC3E}">
        <p14:creationId xmlns:p14="http://schemas.microsoft.com/office/powerpoint/2010/main" val="3144072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688" y="1416428"/>
            <a:ext cx="6427844" cy="4820884"/>
          </a:xfrm>
        </p:spPr>
      </p:pic>
      <p:sp>
        <p:nvSpPr>
          <p:cNvPr id="5" name="Marcador de contenido 3">
            <a:extLst>
              <a:ext uri="{FF2B5EF4-FFF2-40B4-BE49-F238E27FC236}">
                <a16:creationId xmlns="" xmlns:a16="http://schemas.microsoft.com/office/drawing/2014/main" id="{28999F13-8978-4478-9A51-2F0694A756A1}"/>
              </a:ext>
            </a:extLst>
          </p:cNvPr>
          <p:cNvSpPr txBox="1">
            <a:spLocks/>
          </p:cNvSpPr>
          <p:nvPr/>
        </p:nvSpPr>
        <p:spPr>
          <a:xfrm>
            <a:off x="395536" y="548680"/>
            <a:ext cx="8424936" cy="707886"/>
          </a:xfrm>
          <a:prstGeom prst="rect">
            <a:avLst/>
          </a:prstGeom>
          <a:noFill/>
        </p:spPr>
        <p:txBody>
          <a:bodyPr vert="horz" wrap="square" lIns="91440" tIns="45720" rIns="91440" bIns="45720" rtlCol="0">
            <a:sp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r>
              <a:rPr lang="es-EC" sz="40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rPr>
              <a:t>BIENVENIDOS</a:t>
            </a:r>
            <a:endParaRPr lang="es-EC" sz="4000" b="1"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Bookman Old Style" panose="02050604050505020204" pitchFamily="18" charset="0"/>
            </a:endParaRPr>
          </a:p>
        </p:txBody>
      </p:sp>
    </p:spTree>
    <p:extLst>
      <p:ext uri="{BB962C8B-B14F-4D97-AF65-F5344CB8AC3E}">
        <p14:creationId xmlns:p14="http://schemas.microsoft.com/office/powerpoint/2010/main" val="32089939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 xmlns:a16="http://schemas.microsoft.com/office/drawing/2014/main" id="{914E44E3-BD00-40A5-B399-CE6DF6207954}"/>
              </a:ext>
            </a:extLst>
          </p:cNvPr>
          <p:cNvSpPr/>
          <p:nvPr/>
        </p:nvSpPr>
        <p:spPr>
          <a:xfrm>
            <a:off x="1043608" y="1755412"/>
            <a:ext cx="7488832" cy="36898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sz="5400" dirty="0">
              <a:solidFill>
                <a:schemeClr val="tx1"/>
              </a:solidFill>
            </a:endParaRPr>
          </a:p>
        </p:txBody>
      </p:sp>
      <p:sp>
        <p:nvSpPr>
          <p:cNvPr id="6" name="Rectángulo 5">
            <a:extLst>
              <a:ext uri="{FF2B5EF4-FFF2-40B4-BE49-F238E27FC236}">
                <a16:creationId xmlns="" xmlns:a16="http://schemas.microsoft.com/office/drawing/2014/main" id="{F816DA84-84B7-425D-AB3E-13B7213694AC}"/>
              </a:ext>
            </a:extLst>
          </p:cNvPr>
          <p:cNvSpPr/>
          <p:nvPr/>
        </p:nvSpPr>
        <p:spPr>
          <a:xfrm>
            <a:off x="1223628" y="2780928"/>
            <a:ext cx="7128792" cy="1938992"/>
          </a:xfrm>
          <a:prstGeom prst="rect">
            <a:avLst/>
          </a:prstGeom>
          <a:noFill/>
        </p:spPr>
        <p:txBody>
          <a:bodyPr wrap="square" lIns="91440" tIns="45720" rIns="91440" bIns="45720">
            <a:spAutoFit/>
          </a:bodyPr>
          <a:lstStyle/>
          <a:p>
            <a:pPr algn="ctr"/>
            <a:r>
              <a:rPr lang="es-EC" sz="60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PARTICIPACIÓN</a:t>
            </a:r>
          </a:p>
          <a:p>
            <a:pPr algn="ctr"/>
            <a:r>
              <a:rPr lang="es-MX" sz="6000" b="1" dirty="0" smtClean="0">
                <a:ln w="9525">
                  <a:solidFill>
                    <a:schemeClr val="bg1"/>
                  </a:solidFill>
                  <a:prstDash val="solid"/>
                </a:ln>
                <a:effectLst>
                  <a:outerShdw blurRad="12700" dist="38100" dir="2700000" algn="tl" rotWithShape="0">
                    <a:schemeClr val="bg1">
                      <a:lumMod val="50000"/>
                    </a:schemeClr>
                  </a:outerShdw>
                </a:effectLst>
              </a:rPr>
              <a:t>ACTIVA</a:t>
            </a:r>
            <a:endParaRPr lang="es-EC" sz="6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86472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1700808"/>
            <a:ext cx="6588224" cy="4941168"/>
          </a:xfrm>
          <a:prstGeom prst="rect">
            <a:avLst/>
          </a:prstGeom>
        </p:spPr>
      </p:pic>
      <p:sp>
        <p:nvSpPr>
          <p:cNvPr id="5" name="Rectángulo 4"/>
          <p:cNvSpPr/>
          <p:nvPr/>
        </p:nvSpPr>
        <p:spPr>
          <a:xfrm>
            <a:off x="1037683" y="131148"/>
            <a:ext cx="7890293" cy="1569660"/>
          </a:xfrm>
          <a:prstGeom prst="rect">
            <a:avLst/>
          </a:prstGeom>
        </p:spPr>
        <p:txBody>
          <a:bodyPr wrap="square">
            <a:spAutoFit/>
          </a:bodyPr>
          <a:lstStyle/>
          <a:p>
            <a:pPr algn="ctr"/>
            <a:r>
              <a:rPr lang="es-MX" sz="3200" dirty="0" smtClean="0">
                <a:latin typeface="Engravers MT" panose="02090707080505020304" pitchFamily="18" charset="0"/>
              </a:rPr>
              <a:t>INSPECCIONES DE CAMPO A PETICIÓN DE LA </a:t>
            </a:r>
            <a:r>
              <a:rPr lang="es-MX" sz="3200" dirty="0" err="1" smtClean="0">
                <a:latin typeface="Engravers MT" panose="02090707080505020304" pitchFamily="18" charset="0"/>
              </a:rPr>
              <a:t>CIUDADANIA</a:t>
            </a:r>
            <a:endParaRPr lang="es-EC" sz="3200" dirty="0">
              <a:latin typeface="Engravers MT" panose="02090707080505020304" pitchFamily="18" charset="0"/>
            </a:endParaRPr>
          </a:p>
        </p:txBody>
      </p:sp>
    </p:spTree>
    <p:extLst>
      <p:ext uri="{BB962C8B-B14F-4D97-AF65-F5344CB8AC3E}">
        <p14:creationId xmlns:p14="http://schemas.microsoft.com/office/powerpoint/2010/main" val="76783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980728"/>
            <a:ext cx="7429433" cy="5572075"/>
          </a:xfrm>
          <a:prstGeom prst="rect">
            <a:avLst/>
          </a:prstGeom>
        </p:spPr>
      </p:pic>
    </p:spTree>
    <p:extLst>
      <p:ext uri="{BB962C8B-B14F-4D97-AF65-F5344CB8AC3E}">
        <p14:creationId xmlns:p14="http://schemas.microsoft.com/office/powerpoint/2010/main" val="2117661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700808"/>
            <a:ext cx="8229600" cy="2151112"/>
          </a:xfrm>
        </p:spPr>
        <p:txBody>
          <a:bodyPr/>
          <a:lstStyle/>
          <a:p>
            <a:r>
              <a:rPr lang="es-EC" b="1" dirty="0"/>
              <a:t/>
            </a:r>
            <a:br>
              <a:rPr lang="es-EC" b="1" dirty="0"/>
            </a:br>
            <a:r>
              <a:rPr lang="es-EC" b="1" dirty="0"/>
              <a:t/>
            </a:r>
            <a:br>
              <a:rPr lang="es-EC" b="1" dirty="0"/>
            </a:br>
            <a:endParaRPr lang="es-EC" b="1" dirty="0"/>
          </a:p>
        </p:txBody>
      </p:sp>
      <p:sp>
        <p:nvSpPr>
          <p:cNvPr id="3" name="Rectángulo 2">
            <a:extLst>
              <a:ext uri="{FF2B5EF4-FFF2-40B4-BE49-F238E27FC236}">
                <a16:creationId xmlns="" xmlns:a16="http://schemas.microsoft.com/office/drawing/2014/main" id="{F7B4EEDC-11D3-48DF-86D6-BB09D7F6A9F0}"/>
              </a:ext>
            </a:extLst>
          </p:cNvPr>
          <p:cNvSpPr/>
          <p:nvPr/>
        </p:nvSpPr>
        <p:spPr>
          <a:xfrm>
            <a:off x="2632442" y="1281880"/>
            <a:ext cx="3877985" cy="923330"/>
          </a:xfrm>
          <a:prstGeom prst="rect">
            <a:avLst/>
          </a:prstGeom>
          <a:noFill/>
        </p:spPr>
        <p:txBody>
          <a:bodyPr wrap="none" lIns="91440" tIns="45720" rIns="91440" bIns="45720">
            <a:spAutoFit/>
          </a:bodyPr>
          <a:lstStyle/>
          <a:p>
            <a:pPr algn="ctr"/>
            <a:r>
              <a:rPr lang="es-EC"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CONVENIOS</a:t>
            </a:r>
            <a:endParaRPr lang="es-EC"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7" name="Imagen 6">
            <a:extLst>
              <a:ext uri="{FF2B5EF4-FFF2-40B4-BE49-F238E27FC236}">
                <a16:creationId xmlns="" xmlns:a16="http://schemas.microsoft.com/office/drawing/2014/main" id="{618CF81F-4202-41BF-A500-3C05EAA254AA}"/>
              </a:ext>
            </a:extLst>
          </p:cNvPr>
          <p:cNvPicPr>
            <a:picLocks noChangeAspect="1"/>
          </p:cNvPicPr>
          <p:nvPr/>
        </p:nvPicPr>
        <p:blipFill>
          <a:blip r:embed="rId2"/>
          <a:stretch>
            <a:fillRect/>
          </a:stretch>
        </p:blipFill>
        <p:spPr>
          <a:xfrm>
            <a:off x="899592" y="2492896"/>
            <a:ext cx="6480720" cy="3888432"/>
          </a:xfrm>
          <a:prstGeom prst="rect">
            <a:avLst/>
          </a:prstGeom>
        </p:spPr>
      </p:pic>
    </p:spTree>
    <p:extLst>
      <p:ext uri="{BB962C8B-B14F-4D97-AF65-F5344CB8AC3E}">
        <p14:creationId xmlns:p14="http://schemas.microsoft.com/office/powerpoint/2010/main" val="944675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 xmlns:a16="http://schemas.microsoft.com/office/drawing/2014/main" id="{914E44E3-BD00-40A5-B399-CE6DF6207954}"/>
              </a:ext>
            </a:extLst>
          </p:cNvPr>
          <p:cNvSpPr/>
          <p:nvPr/>
        </p:nvSpPr>
        <p:spPr>
          <a:xfrm>
            <a:off x="1043608" y="1755412"/>
            <a:ext cx="7488832" cy="36898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sz="5400" dirty="0">
              <a:solidFill>
                <a:schemeClr val="tx1"/>
              </a:solidFill>
            </a:endParaRPr>
          </a:p>
        </p:txBody>
      </p:sp>
      <p:sp>
        <p:nvSpPr>
          <p:cNvPr id="6" name="Rectángulo 5">
            <a:extLst>
              <a:ext uri="{FF2B5EF4-FFF2-40B4-BE49-F238E27FC236}">
                <a16:creationId xmlns="" xmlns:a16="http://schemas.microsoft.com/office/drawing/2014/main" id="{F816DA84-84B7-425D-AB3E-13B7213694AC}"/>
              </a:ext>
            </a:extLst>
          </p:cNvPr>
          <p:cNvSpPr/>
          <p:nvPr/>
        </p:nvSpPr>
        <p:spPr>
          <a:xfrm>
            <a:off x="1223628" y="2276872"/>
            <a:ext cx="7128792" cy="2862322"/>
          </a:xfrm>
          <a:prstGeom prst="rect">
            <a:avLst/>
          </a:prstGeom>
          <a:noFill/>
        </p:spPr>
        <p:txBody>
          <a:bodyPr wrap="square" lIns="91440" tIns="45720" rIns="91440" bIns="45720">
            <a:spAutoFit/>
          </a:bodyPr>
          <a:lstStyle/>
          <a:p>
            <a:pPr algn="ctr"/>
            <a:r>
              <a:rPr lang="es-MX" sz="6000"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AUTORIZACIÓN SUSCRIPCIÓN DE CONVENIOS</a:t>
            </a:r>
            <a:endParaRPr lang="es-EC" sz="60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48939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 xmlns:a16="http://schemas.microsoft.com/office/drawing/2014/main" id="{F6C78DEE-8CE5-4D32-860F-74A7CA1F66DF}"/>
              </a:ext>
            </a:extLst>
          </p:cNvPr>
          <p:cNvSpPr txBox="1"/>
          <p:nvPr/>
        </p:nvSpPr>
        <p:spPr>
          <a:xfrm>
            <a:off x="1115616" y="1268760"/>
            <a:ext cx="5328592" cy="6063198"/>
          </a:xfrm>
          <a:prstGeom prst="rect">
            <a:avLst/>
          </a:prstGeom>
          <a:noFill/>
        </p:spPr>
        <p:txBody>
          <a:bodyPr wrap="square" rtlCol="0">
            <a:spAutoFit/>
          </a:bodyPr>
          <a:lstStyle/>
          <a:p>
            <a:pPr marL="285750" indent="-285750" algn="just">
              <a:buFont typeface="Wingdings" panose="05000000000000000000" pitchFamily="2" charset="2"/>
              <a:buChar char="v"/>
            </a:pPr>
            <a:r>
              <a:rPr lang="es-EC" sz="2800" dirty="0" smtClean="0"/>
              <a:t>CONVENIO PARA ENTRE EL MINISTERIO DE INCLUSION SOCIAL MIES Y EL GOBIERNO AUTONOMO DECENTRALIZADO MUNICIPAL DEL GOBIERNO AUTONOMO DECENTRALIZADO MUNICIPAL DEL CANTÓN PATATE.</a:t>
            </a:r>
          </a:p>
          <a:p>
            <a:pPr algn="just"/>
            <a:endParaRPr lang="es-EC" sz="2800" dirty="0" smtClean="0"/>
          </a:p>
          <a:p>
            <a:pPr marL="285750" indent="-285750" algn="just">
              <a:buFont typeface="Wingdings" panose="05000000000000000000" pitchFamily="2" charset="2"/>
              <a:buChar char="v"/>
            </a:pPr>
            <a:endParaRPr lang="es-EC" sz="2000" dirty="0" smtClean="0"/>
          </a:p>
          <a:p>
            <a:pPr marL="285750" indent="-285750" algn="just">
              <a:buFont typeface="Wingdings" panose="05000000000000000000" pitchFamily="2" charset="2"/>
              <a:buChar char="v"/>
            </a:pPr>
            <a:endParaRPr lang="es-EC" sz="2000" dirty="0" smtClean="0"/>
          </a:p>
          <a:p>
            <a:pPr marL="285750" indent="-285750" algn="just">
              <a:buFont typeface="Wingdings" panose="05000000000000000000" pitchFamily="2" charset="2"/>
              <a:buChar char="v"/>
            </a:pPr>
            <a:endParaRPr lang="es-EC" sz="2000" dirty="0"/>
          </a:p>
          <a:p>
            <a:pPr marL="285750" indent="-285750" algn="just">
              <a:buFont typeface="Wingdings" panose="05000000000000000000" pitchFamily="2" charset="2"/>
              <a:buChar char="v"/>
            </a:pPr>
            <a:endParaRPr lang="es-EC" sz="2000" dirty="0">
              <a:solidFill>
                <a:srgbClr val="FF0000"/>
              </a:solidFill>
            </a:endParaRPr>
          </a:p>
        </p:txBody>
      </p:sp>
    </p:spTree>
    <p:extLst>
      <p:ext uri="{BB962C8B-B14F-4D97-AF65-F5344CB8AC3E}">
        <p14:creationId xmlns:p14="http://schemas.microsoft.com/office/powerpoint/2010/main" val="3554656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187624" y="1916832"/>
            <a:ext cx="6591985" cy="3777622"/>
          </a:xfrm>
        </p:spPr>
        <p:txBody>
          <a:bodyPr>
            <a:normAutofit/>
          </a:bodyPr>
          <a:lstStyle/>
          <a:p>
            <a:pPr marL="285750" indent="-285750" algn="just">
              <a:buFont typeface="Wingdings" panose="05000000000000000000" pitchFamily="2" charset="2"/>
              <a:buChar char="v"/>
            </a:pPr>
            <a:r>
              <a:rPr lang="es-EC" sz="2800" dirty="0" smtClean="0"/>
              <a:t>CONVENIO ENTRE EL HONORABLE GOBIERNO PROVICIAL DE TUNGURAHUA GAD MUNICIPAL DE PATATE.</a:t>
            </a:r>
          </a:p>
          <a:p>
            <a:pPr marL="285750" indent="-285750" algn="just">
              <a:buFont typeface="Wingdings" panose="05000000000000000000" pitchFamily="2" charset="2"/>
              <a:buChar char="v"/>
            </a:pPr>
            <a:endParaRPr lang="es-EC" dirty="0"/>
          </a:p>
          <a:p>
            <a:endParaRPr lang="es-EC" dirty="0"/>
          </a:p>
        </p:txBody>
      </p:sp>
    </p:spTree>
    <p:extLst>
      <p:ext uri="{BB962C8B-B14F-4D97-AF65-F5344CB8AC3E}">
        <p14:creationId xmlns:p14="http://schemas.microsoft.com/office/powerpoint/2010/main" val="14874833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285750" indent="-285750" algn="just">
              <a:buFont typeface="Wingdings" panose="05000000000000000000" pitchFamily="2" charset="2"/>
              <a:buChar char="v"/>
            </a:pPr>
            <a:r>
              <a:rPr lang="es-EC" sz="2800" dirty="0"/>
              <a:t>CONVENIO PARA IMPULSAR LA IMPLEMENTACION DE LA ESTRATEGIA  DE TURISMO EN EL CANTON PATATE EN EL MARCO DE LA ESTRATEGIA DE TURISMO DE TUNGURAHUA DEL PARLAMENTO TRABAJO DEL NUEVO MODELO DE GESTION</a:t>
            </a:r>
            <a:r>
              <a:rPr lang="es-EC" dirty="0"/>
              <a:t>. </a:t>
            </a:r>
          </a:p>
          <a:p>
            <a:pPr marL="285750" indent="-285750" algn="just">
              <a:buFont typeface="Wingdings" panose="05000000000000000000" pitchFamily="2" charset="2"/>
              <a:buChar char="v"/>
            </a:pPr>
            <a:endParaRPr lang="es-EC" dirty="0"/>
          </a:p>
          <a:p>
            <a:endParaRPr lang="es-EC" dirty="0"/>
          </a:p>
        </p:txBody>
      </p:sp>
    </p:spTree>
    <p:extLst>
      <p:ext uri="{BB962C8B-B14F-4D97-AF65-F5344CB8AC3E}">
        <p14:creationId xmlns:p14="http://schemas.microsoft.com/office/powerpoint/2010/main" val="1913454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700808"/>
            <a:ext cx="8229600" cy="2151112"/>
          </a:xfrm>
        </p:spPr>
        <p:txBody>
          <a:bodyPr/>
          <a:lstStyle/>
          <a:p>
            <a:r>
              <a:rPr lang="es-EC" b="1" dirty="0"/>
              <a:t/>
            </a:r>
            <a:br>
              <a:rPr lang="es-EC" b="1" dirty="0"/>
            </a:br>
            <a:r>
              <a:rPr lang="es-EC" b="1" dirty="0"/>
              <a:t/>
            </a:r>
            <a:br>
              <a:rPr lang="es-EC" b="1" dirty="0"/>
            </a:br>
            <a:endParaRPr lang="es-EC" b="1" dirty="0"/>
          </a:p>
        </p:txBody>
      </p:sp>
      <p:sp>
        <p:nvSpPr>
          <p:cNvPr id="3" name="Rectángulo 2">
            <a:extLst>
              <a:ext uri="{FF2B5EF4-FFF2-40B4-BE49-F238E27FC236}">
                <a16:creationId xmlns="" xmlns:a16="http://schemas.microsoft.com/office/drawing/2014/main" id="{F7B4EEDC-11D3-48DF-86D6-BB09D7F6A9F0}"/>
              </a:ext>
            </a:extLst>
          </p:cNvPr>
          <p:cNvSpPr/>
          <p:nvPr/>
        </p:nvSpPr>
        <p:spPr>
          <a:xfrm>
            <a:off x="92017" y="-53518"/>
            <a:ext cx="9051983" cy="1754326"/>
          </a:xfrm>
          <a:prstGeom prst="rect">
            <a:avLst/>
          </a:prstGeom>
          <a:noFill/>
        </p:spPr>
        <p:txBody>
          <a:bodyPr wrap="square" lIns="91440" tIns="45720" rIns="91440" bIns="45720">
            <a:spAutoFit/>
          </a:bodyPr>
          <a:lstStyle/>
          <a:p>
            <a:pPr algn="ctr"/>
            <a:r>
              <a:rPr lang="es-EC"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GRACIAS POR SU ATENCIÓN</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556792"/>
            <a:ext cx="6948264" cy="5211198"/>
          </a:xfrm>
          <a:prstGeom prst="rect">
            <a:avLst/>
          </a:prstGeom>
        </p:spPr>
      </p:pic>
    </p:spTree>
    <p:extLst>
      <p:ext uri="{BB962C8B-B14F-4D97-AF65-F5344CB8AC3E}">
        <p14:creationId xmlns:p14="http://schemas.microsoft.com/office/powerpoint/2010/main" val="70907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332656"/>
            <a:ext cx="6589199" cy="1280890"/>
          </a:xfrm>
        </p:spPr>
        <p:txBody>
          <a:bodyPr>
            <a:noAutofit/>
          </a:bodyPr>
          <a:lstStyle/>
          <a:p>
            <a:pPr algn="ctr"/>
            <a:r>
              <a:rPr lang="es-EC" sz="3200" b="1" dirty="0" err="1" smtClean="0">
                <a:solidFill>
                  <a:schemeClr val="tx1">
                    <a:lumMod val="95000"/>
                    <a:lumOff val="5000"/>
                  </a:schemeClr>
                </a:solidFill>
                <a:latin typeface="Bookman Old Style" panose="02050604050505020204" pitchFamily="18" charset="0"/>
              </a:rPr>
              <a:t>COOTAD</a:t>
            </a:r>
            <a:r>
              <a:rPr lang="es-EC" sz="3200" b="1" dirty="0" smtClean="0">
                <a:solidFill>
                  <a:schemeClr val="tx1">
                    <a:lumMod val="95000"/>
                    <a:lumOff val="5000"/>
                  </a:schemeClr>
                </a:solidFill>
                <a:latin typeface="Bookman Old Style" panose="02050604050505020204" pitchFamily="18" charset="0"/>
              </a:rPr>
              <a:t>. ART</a:t>
            </a:r>
            <a:r>
              <a:rPr lang="es-EC" sz="3200" b="1" dirty="0">
                <a:solidFill>
                  <a:schemeClr val="tx1">
                    <a:lumMod val="95000"/>
                    <a:lumOff val="5000"/>
                  </a:schemeClr>
                </a:solidFill>
                <a:latin typeface="Bookman Old Style" panose="02050604050505020204" pitchFamily="18" charset="0"/>
              </a:rPr>
              <a:t>. 58.-ATRIBUCIONES DE LOS CONCEJALES O CONCEJALAS</a:t>
            </a:r>
          </a:p>
        </p:txBody>
      </p:sp>
      <p:sp>
        <p:nvSpPr>
          <p:cNvPr id="3" name="2 Marcador de contenido"/>
          <p:cNvSpPr>
            <a:spLocks noGrp="1"/>
          </p:cNvSpPr>
          <p:nvPr>
            <p:ph idx="1"/>
          </p:nvPr>
        </p:nvSpPr>
        <p:spPr>
          <a:xfrm>
            <a:off x="457200" y="1268760"/>
            <a:ext cx="8229600" cy="5112568"/>
          </a:xfrm>
        </p:spPr>
        <p:txBody>
          <a:bodyPr>
            <a:noAutofit/>
          </a:bodyPr>
          <a:lstStyle/>
          <a:p>
            <a:pPr marL="0" indent="0" algn="just">
              <a:buNone/>
            </a:pPr>
            <a:r>
              <a:rPr lang="es-EC" sz="3600" dirty="0">
                <a:latin typeface="Arial" panose="020B0604020202020204" pitchFamily="34" charset="0"/>
                <a:cs typeface="Arial" panose="020B0604020202020204" pitchFamily="34" charset="0"/>
              </a:rPr>
              <a:t> </a:t>
            </a:r>
          </a:p>
          <a:p>
            <a:pPr marL="0" indent="0" algn="just">
              <a:buNone/>
            </a:pPr>
            <a:r>
              <a:rPr lang="es-EC" sz="3600" dirty="0">
                <a:latin typeface="Bookman Old Style" panose="02050604050505020204" pitchFamily="18" charset="0"/>
                <a:cs typeface="Arial" panose="020B0604020202020204" pitchFamily="34" charset="0"/>
              </a:rPr>
              <a:t>Serán responsables ante la ciudadanía y las autoridades competentes por sus acciones u omisiones en el cumplimiento de sus atribuciones, estarán obligados a rendir cuentas a sus mandantes y gozarán de fuero de corte provincial. Tienen las siguientes atribuciones</a:t>
            </a:r>
            <a:r>
              <a:rPr lang="es-EC" sz="3600" dirty="0">
                <a:latin typeface="Bookman Old Style" panose="02050604050505020204" pitchFamily="18" charset="0"/>
              </a:rPr>
              <a:t>:</a:t>
            </a:r>
          </a:p>
        </p:txBody>
      </p:sp>
    </p:spTree>
    <p:extLst>
      <p:ext uri="{BB962C8B-B14F-4D97-AF65-F5344CB8AC3E}">
        <p14:creationId xmlns:p14="http://schemas.microsoft.com/office/powerpoint/2010/main" val="4238118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39000">
              <a:srgbClr val="C3D2E3"/>
            </a:gs>
            <a:gs pos="37500">
              <a:srgbClr val="C3D3D9"/>
            </a:gs>
            <a:gs pos="25000">
              <a:srgbClr val="C3D4C4"/>
            </a:gs>
            <a:gs pos="0">
              <a:schemeClr val="accent3">
                <a:lumMod val="60000"/>
                <a:lumOff val="40000"/>
              </a:schemeClr>
            </a:gs>
            <a:gs pos="73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B2F5F7D9-5A60-4E6F-9321-624560A789F9}"/>
              </a:ext>
            </a:extLst>
          </p:cNvPr>
          <p:cNvSpPr/>
          <p:nvPr/>
        </p:nvSpPr>
        <p:spPr>
          <a:xfrm>
            <a:off x="647564" y="228123"/>
            <a:ext cx="7848872" cy="6124754"/>
          </a:xfrm>
          <a:prstGeom prst="rect">
            <a:avLst/>
          </a:prstGeom>
        </p:spPr>
        <p:txBody>
          <a:bodyPr wrap="square">
            <a:spAutoFit/>
          </a:bodyPr>
          <a:lstStyle/>
          <a:p>
            <a:pPr algn="just"/>
            <a:endParaRPr lang="es-EC" sz="2800" dirty="0">
              <a:latin typeface="Arial" panose="020B0604020202020204" pitchFamily="34" charset="0"/>
              <a:cs typeface="Arial" panose="020B0604020202020204" pitchFamily="34" charset="0"/>
            </a:endParaRPr>
          </a:p>
          <a:p>
            <a:pPr marL="457200" indent="-457200" algn="just">
              <a:buAutoNum type="alphaLcParenR"/>
            </a:pPr>
            <a:r>
              <a:rPr lang="es-EC" sz="2800" dirty="0">
                <a:latin typeface="Bookman Old Style" panose="02050604050505020204" pitchFamily="18" charset="0"/>
                <a:cs typeface="Arial" panose="020B0604020202020204" pitchFamily="34" charset="0"/>
              </a:rPr>
              <a:t>Intervenir con voz y voto en las sesiones y deliberaciones del concejo municipal; </a:t>
            </a:r>
          </a:p>
          <a:p>
            <a:pPr marL="457200" indent="-457200" algn="just">
              <a:buAutoNum type="alphaLcParenR"/>
            </a:pPr>
            <a:r>
              <a:rPr lang="es-EC" sz="2800" dirty="0">
                <a:latin typeface="Bookman Old Style" panose="02050604050505020204" pitchFamily="18" charset="0"/>
                <a:cs typeface="Arial" panose="020B0604020202020204" pitchFamily="34" charset="0"/>
              </a:rPr>
              <a:t> Presentar proyectos de ordenanzas cantonales, en el ámbito de su  competencia del gobierno autónomo descentralizado municipal; </a:t>
            </a:r>
          </a:p>
          <a:p>
            <a:pPr marL="457200" indent="-457200" algn="just">
              <a:buAutoNum type="alphaLcParenR"/>
            </a:pPr>
            <a:r>
              <a:rPr lang="es-EC" sz="2800" dirty="0">
                <a:latin typeface="Bookman Old Style" panose="02050604050505020204" pitchFamily="18" charset="0"/>
                <a:cs typeface="Arial" panose="020B0604020202020204" pitchFamily="34" charset="0"/>
              </a:rPr>
              <a:t>Intervenir en el consejo cantonal de planificación y en las comisiones, delegaciones y representaciones que designe el concejo municipal; y, </a:t>
            </a:r>
          </a:p>
          <a:p>
            <a:pPr marL="457200" indent="-457200" algn="just">
              <a:buAutoNum type="alphaLcParenR"/>
            </a:pPr>
            <a:r>
              <a:rPr lang="es-EC" sz="2800" b="1" u="sng" dirty="0">
                <a:latin typeface="Bookman Old Style" panose="02050604050505020204" pitchFamily="18" charset="0"/>
                <a:cs typeface="Arial" panose="020B0604020202020204" pitchFamily="34" charset="0"/>
              </a:rPr>
              <a:t>Fiscalizar las acciones del ejecutivo cantonal de acuerdo con este Código y la ley</a:t>
            </a:r>
          </a:p>
        </p:txBody>
      </p:sp>
    </p:spTree>
    <p:extLst>
      <p:ext uri="{BB962C8B-B14F-4D97-AF65-F5344CB8AC3E}">
        <p14:creationId xmlns:p14="http://schemas.microsoft.com/office/powerpoint/2010/main" val="40290291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a:extLst>
              <a:ext uri="{FF2B5EF4-FFF2-40B4-BE49-F238E27FC236}">
                <a16:creationId xmlns="" xmlns:a16="http://schemas.microsoft.com/office/drawing/2014/main" id="{6B132BC5-03AF-4F08-A2BB-B3588E93939A}"/>
              </a:ext>
            </a:extLst>
          </p:cNvPr>
          <p:cNvSpPr/>
          <p:nvPr/>
        </p:nvSpPr>
        <p:spPr>
          <a:xfrm>
            <a:off x="179512" y="404664"/>
            <a:ext cx="8784976" cy="115212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s-EC" sz="3600" spc="150" dirty="0">
                <a:ln w="11430"/>
                <a:solidFill>
                  <a:schemeClr val="tx1"/>
                </a:solidFill>
                <a:effectLst>
                  <a:outerShdw blurRad="25400" algn="tl" rotWithShape="0">
                    <a:srgbClr val="000000">
                      <a:alpha val="43000"/>
                    </a:srgbClr>
                  </a:outerShdw>
                </a:effectLst>
                <a:latin typeface="Algerian" panose="04020705040A02060702" pitchFamily="82" charset="0"/>
                <a:cs typeface="Aharoni" pitchFamily="2" charset="-79"/>
              </a:rPr>
              <a:t>PARTICIPACIÓN EN LAS SESIONES DEL CONCEJO MUNICIPAL </a:t>
            </a:r>
          </a:p>
        </p:txBody>
      </p:sp>
      <p:pic>
        <p:nvPicPr>
          <p:cNvPr id="7" name="Picture 2" descr="C:\Users\secretaria\Desktop\DOCUMENTOS CONCEJO\fotos\20190613_15145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089" y="1946558"/>
            <a:ext cx="8266375" cy="4018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9811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Rectángulo">
            <a:extLst>
              <a:ext uri="{FF2B5EF4-FFF2-40B4-BE49-F238E27FC236}">
                <a16:creationId xmlns="" xmlns:a16="http://schemas.microsoft.com/office/drawing/2014/main" id="{AC653755-1E73-4606-AC2E-6A98EABFEDD1}"/>
              </a:ext>
            </a:extLst>
          </p:cNvPr>
          <p:cNvSpPr/>
          <p:nvPr/>
        </p:nvSpPr>
        <p:spPr>
          <a:xfrm>
            <a:off x="341276" y="1988840"/>
            <a:ext cx="8461448" cy="424847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s-EC" sz="2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rial Rounded MT Bold" panose="020F0704030504030204" pitchFamily="34" charset="0"/>
            </a:endParaRPr>
          </a:p>
          <a:p>
            <a:pPr algn="ctr"/>
            <a:r>
              <a:rPr lang="es-EC" sz="2400" u="sng" dirty="0" smtClean="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EL PLENO DE CONCEJO </a:t>
            </a:r>
            <a:r>
              <a:rPr lang="es-EC" sz="2400" u="sng"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DEL GAD MUNICIPAL, HEMOS SIDO PARTICIPES DE:</a:t>
            </a:r>
          </a:p>
          <a:p>
            <a:pPr algn="ctr"/>
            <a:endPar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endParaRPr>
          </a:p>
          <a:p>
            <a:pPr algn="ctr"/>
            <a:r>
              <a:rPr lang="es-EC" sz="2400" dirty="0" smtClean="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25 SESIONES </a:t>
            </a:r>
            <a:r>
              <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ORDINARIAS </a:t>
            </a:r>
          </a:p>
          <a:p>
            <a:pPr algn="ctr"/>
            <a:endPar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endParaRPr>
          </a:p>
          <a:p>
            <a:pPr algn="ctr"/>
            <a:r>
              <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 </a:t>
            </a:r>
            <a:r>
              <a:rPr lang="es-EC" sz="2400" dirty="0" smtClean="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EMITIENDO 110 RESOLUCIONES</a:t>
            </a:r>
            <a:endPar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endParaRPr>
          </a:p>
          <a:p>
            <a:pPr algn="ctr"/>
            <a:endPar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endParaRPr>
          </a:p>
          <a:p>
            <a:pPr algn="ctr"/>
            <a:r>
              <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 </a:t>
            </a:r>
            <a:r>
              <a:rPr lang="es-EC" sz="2400" dirty="0" smtClean="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08 </a:t>
            </a:r>
            <a:r>
              <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SESIONES EXTRAORDINARIAS  </a:t>
            </a:r>
          </a:p>
          <a:p>
            <a:pPr algn="ctr"/>
            <a:endPar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endParaRPr>
          </a:p>
          <a:p>
            <a:pPr algn="ctr"/>
            <a:r>
              <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  </a:t>
            </a:r>
            <a:r>
              <a:rPr lang="es-EC" sz="2400" dirty="0" smtClean="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EMITIENDO 10 </a:t>
            </a:r>
            <a:r>
              <a:rPr lang="es-EC" sz="2400" dirty="0">
                <a:ln w="0"/>
                <a:solidFill>
                  <a:schemeClr val="tx1"/>
                </a:solidFill>
                <a:effectLst>
                  <a:outerShdw blurRad="38100" dist="19050" dir="2700000" algn="tl" rotWithShape="0">
                    <a:schemeClr val="dk1">
                      <a:alpha val="40000"/>
                    </a:schemeClr>
                  </a:outerShdw>
                </a:effectLst>
                <a:latin typeface="Bookman Old Style" panose="02050604050505020204" pitchFamily="18" charset="0"/>
              </a:rPr>
              <a:t>RESOLUCIONES </a:t>
            </a:r>
          </a:p>
          <a:p>
            <a:pPr algn="just"/>
            <a:endParaRPr lang="es-EC" sz="2800" dirty="0">
              <a:ln w="0"/>
              <a:solidFill>
                <a:schemeClr val="tx1"/>
              </a:solidFill>
              <a:effectLst>
                <a:outerShdw blurRad="38100" dist="19050" dir="2700000" algn="tl" rotWithShape="0">
                  <a:schemeClr val="dk1">
                    <a:alpha val="40000"/>
                  </a:schemeClr>
                </a:outerShdw>
              </a:effectLst>
              <a:latin typeface="Engravers MT" panose="02090707080505020304" pitchFamily="18" charset="0"/>
            </a:endParaRPr>
          </a:p>
          <a:p>
            <a:pPr algn="just"/>
            <a:endParaRPr lang="es-EC"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2009218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260648"/>
            <a:ext cx="806489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3600" dirty="0">
                <a:latin typeface="Bookman Old Style" panose="02050604050505020204" pitchFamily="18" charset="0"/>
              </a:rPr>
              <a:t>ORDENANZAS APROBADAS</a:t>
            </a:r>
          </a:p>
        </p:txBody>
      </p:sp>
      <p:pic>
        <p:nvPicPr>
          <p:cNvPr id="1026" name="Picture 2" descr="C:\Users\secretaria\Desktop\DOCUMENTOS CONCEJO\fotos\20190613_15145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2089" y="1946558"/>
            <a:ext cx="8266375" cy="4018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912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99592" y="188640"/>
            <a:ext cx="806489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3600" dirty="0">
                <a:latin typeface="Bookman Old Style" panose="02050604050505020204" pitchFamily="18" charset="0"/>
              </a:rPr>
              <a:t>ORDENANZAS APROBADAS</a:t>
            </a:r>
          </a:p>
        </p:txBody>
      </p:sp>
      <p:sp>
        <p:nvSpPr>
          <p:cNvPr id="2" name="Rectángulo 1"/>
          <p:cNvSpPr/>
          <p:nvPr/>
        </p:nvSpPr>
        <p:spPr>
          <a:xfrm>
            <a:off x="755576" y="1916832"/>
            <a:ext cx="7272808" cy="4801314"/>
          </a:xfrm>
          <a:prstGeom prst="rect">
            <a:avLst/>
          </a:prstGeom>
        </p:spPr>
        <p:txBody>
          <a:bodyPr wrap="square">
            <a:spAutoFit/>
          </a:bodyPr>
          <a:lstStyle/>
          <a:p>
            <a:pPr lvl="0" algn="just"/>
            <a:r>
              <a:rPr lang="es-ES" dirty="0">
                <a:latin typeface="Bookman Old Style" panose="02050604050505020204" pitchFamily="18" charset="0"/>
                <a:ea typeface="BatangChe" panose="02030609000101010101" pitchFamily="49" charset="-127"/>
              </a:rPr>
              <a:t>Ordenanza que Regula el Uso y  Ocupación del Espacio y la vía Pública, así como el funcionamiento y Administración de Centros de Comercialización, Mercados, Plazas, Ferias Municipales en el Cantón Patate. </a:t>
            </a:r>
            <a:r>
              <a:rPr lang="es-ES" b="1" dirty="0">
                <a:latin typeface="Bookman Old Style" panose="02050604050505020204" pitchFamily="18" charset="0"/>
                <a:ea typeface="BatangChe" panose="02030609000101010101" pitchFamily="49" charset="-127"/>
              </a:rPr>
              <a:t>( 9-enero-2019</a:t>
            </a:r>
            <a:r>
              <a:rPr lang="es-ES" b="1" dirty="0" smtClean="0">
                <a:latin typeface="Bookman Old Style" panose="02050604050505020204" pitchFamily="18" charset="0"/>
                <a:ea typeface="BatangChe" panose="02030609000101010101" pitchFamily="49" charset="-127"/>
              </a:rPr>
              <a:t>)</a:t>
            </a:r>
          </a:p>
          <a:p>
            <a:pPr algn="just"/>
            <a:endParaRPr lang="es-EC" dirty="0" smtClean="0">
              <a:latin typeface="Bookman Old Style" panose="02050604050505020204" pitchFamily="18" charset="0"/>
              <a:ea typeface="BatangChe" panose="02030609000101010101" pitchFamily="49" charset="-127"/>
            </a:endParaRPr>
          </a:p>
          <a:p>
            <a:pPr algn="just"/>
            <a:r>
              <a:rPr lang="es-EC" dirty="0" smtClean="0">
                <a:latin typeface="Bookman Old Style" panose="02050604050505020204" pitchFamily="18" charset="0"/>
                <a:ea typeface="BatangChe" panose="02030609000101010101" pitchFamily="49" charset="-127"/>
              </a:rPr>
              <a:t>Primera Reforma a la Ordenanza Sustitutiva que Regula la Administración y Funcionamiento del Cementerio de la Parroquia Patate del Cantón San Cristóbal de Patate. </a:t>
            </a:r>
            <a:r>
              <a:rPr lang="es-EC" b="1" dirty="0" smtClean="0">
                <a:latin typeface="Bookman Old Style" panose="02050604050505020204" pitchFamily="18" charset="0"/>
                <a:ea typeface="BatangChe" panose="02030609000101010101" pitchFamily="49" charset="-127"/>
              </a:rPr>
              <a:t>(23 de julio del 2019).</a:t>
            </a:r>
            <a:endParaRPr lang="es-ES" b="1" dirty="0">
              <a:latin typeface="Bookman Old Style" panose="02050604050505020204" pitchFamily="18" charset="0"/>
              <a:ea typeface="BatangChe" panose="02030609000101010101" pitchFamily="49" charset="-127"/>
            </a:endParaRPr>
          </a:p>
          <a:p>
            <a:pPr algn="just"/>
            <a:r>
              <a:rPr lang="es-ES" dirty="0">
                <a:latin typeface="Bookman Old Style" panose="02050604050505020204" pitchFamily="18" charset="0"/>
                <a:ea typeface="BatangChe" panose="02030609000101010101" pitchFamily="49" charset="-127"/>
              </a:rPr>
              <a:t> </a:t>
            </a:r>
            <a:endParaRPr lang="es-EC" dirty="0">
              <a:latin typeface="Bookman Old Style" panose="02050604050505020204" pitchFamily="18" charset="0"/>
              <a:ea typeface="BatangChe" panose="02030609000101010101" pitchFamily="49" charset="-127"/>
            </a:endParaRPr>
          </a:p>
          <a:p>
            <a:pPr lvl="0" algn="just"/>
            <a:r>
              <a:rPr lang="es-ES" dirty="0">
                <a:latin typeface="Bookman Old Style" panose="02050604050505020204" pitchFamily="18" charset="0"/>
                <a:ea typeface="BatangChe" panose="02030609000101010101" pitchFamily="49" charset="-127"/>
              </a:rPr>
              <a:t>Ordenanza que aprueba el Presupuesto General del Gobierno Autónomo Descentralizado Municipal de San Cristóbal de Patate para el ejercicio económico 2019. </a:t>
            </a:r>
            <a:r>
              <a:rPr lang="es-ES" b="1" dirty="0">
                <a:latin typeface="Bookman Old Style" panose="02050604050505020204" pitchFamily="18" charset="0"/>
                <a:ea typeface="BatangChe" panose="02030609000101010101" pitchFamily="49" charset="-127"/>
              </a:rPr>
              <a:t>(7-agosto-2019).</a:t>
            </a:r>
            <a:endParaRPr lang="es-EC" dirty="0">
              <a:latin typeface="Bookman Old Style" panose="02050604050505020204" pitchFamily="18" charset="0"/>
              <a:ea typeface="BatangChe" panose="02030609000101010101" pitchFamily="49" charset="-127"/>
            </a:endParaRPr>
          </a:p>
          <a:p>
            <a:pPr algn="just"/>
            <a:r>
              <a:rPr lang="es-ES" dirty="0">
                <a:latin typeface="Bookman Old Style" panose="02050604050505020204" pitchFamily="18" charset="0"/>
                <a:ea typeface="BatangChe" panose="02030609000101010101" pitchFamily="49" charset="-127"/>
              </a:rPr>
              <a:t> </a:t>
            </a:r>
            <a:endParaRPr lang="es-EC" dirty="0">
              <a:latin typeface="Bookman Old Style" panose="02050604050505020204" pitchFamily="18" charset="0"/>
              <a:ea typeface="BatangChe" panose="02030609000101010101" pitchFamily="49" charset="-127"/>
            </a:endParaRPr>
          </a:p>
          <a:p>
            <a:pPr lvl="0" algn="just"/>
            <a:r>
              <a:rPr lang="es-ES" dirty="0">
                <a:latin typeface="Bookman Old Style" panose="02050604050505020204" pitchFamily="18" charset="0"/>
                <a:ea typeface="BatangChe" panose="02030609000101010101" pitchFamily="49" charset="-127"/>
              </a:rPr>
              <a:t>Ordenanza que regula la Administración, Funcionamiento, Valores y uso de las Instalaciones del Parque Acuático </a:t>
            </a:r>
            <a:r>
              <a:rPr lang="es-ES" dirty="0" err="1">
                <a:latin typeface="Bookman Old Style" panose="02050604050505020204" pitchFamily="18" charset="0"/>
                <a:ea typeface="BatangChe" panose="02030609000101010101" pitchFamily="49" charset="-127"/>
              </a:rPr>
              <a:t>Aquaventura</a:t>
            </a:r>
            <a:r>
              <a:rPr lang="es-ES" dirty="0">
                <a:latin typeface="Bookman Old Style" panose="02050604050505020204" pitchFamily="18" charset="0"/>
                <a:ea typeface="BatangChe" panose="02030609000101010101" pitchFamily="49" charset="-127"/>
              </a:rPr>
              <a:t> del Cantón Patate. ( </a:t>
            </a:r>
            <a:r>
              <a:rPr lang="es-ES" b="1" dirty="0">
                <a:latin typeface="Bookman Old Style" panose="02050604050505020204" pitchFamily="18" charset="0"/>
                <a:ea typeface="BatangChe" panose="02030609000101010101" pitchFamily="49" charset="-127"/>
              </a:rPr>
              <a:t>15-noviembre-2019).</a:t>
            </a:r>
            <a:endParaRPr lang="es-EC" dirty="0">
              <a:latin typeface="Bookman Old Style" panose="02050604050505020204" pitchFamily="18" charset="0"/>
              <a:ea typeface="BatangChe" panose="02030609000101010101" pitchFamily="49" charset="-127"/>
            </a:endParaRPr>
          </a:p>
        </p:txBody>
      </p:sp>
    </p:spTree>
    <p:extLst>
      <p:ext uri="{BB962C8B-B14F-4D97-AF65-F5344CB8AC3E}">
        <p14:creationId xmlns:p14="http://schemas.microsoft.com/office/powerpoint/2010/main" val="3200218798"/>
      </p:ext>
    </p:extLst>
  </p:cSld>
  <p:clrMapOvr>
    <a:masterClrMapping/>
  </p:clrMapOvr>
</p:sld>
</file>

<file path=ppt/theme/theme1.xml><?xml version="1.0" encoding="utf-8"?>
<a:theme xmlns:a="http://schemas.openxmlformats.org/drawingml/2006/main" name="1_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4331</TotalTime>
  <Words>527</Words>
  <Application>Microsoft Office PowerPoint</Application>
  <PresentationFormat>Presentación en pantalla (4:3)</PresentationFormat>
  <Paragraphs>79</Paragraphs>
  <Slides>38</Slides>
  <Notes>5</Notes>
  <HiddenSlides>0</HiddenSlides>
  <MMClips>0</MMClips>
  <ScaleCrop>false</ScaleCrop>
  <HeadingPairs>
    <vt:vector size="6" baseType="variant">
      <vt:variant>
        <vt:lpstr>Fuentes usadas</vt:lpstr>
      </vt:variant>
      <vt:variant>
        <vt:i4>14</vt:i4>
      </vt:variant>
      <vt:variant>
        <vt:lpstr>Tema</vt:lpstr>
      </vt:variant>
      <vt:variant>
        <vt:i4>2</vt:i4>
      </vt:variant>
      <vt:variant>
        <vt:lpstr>Títulos de diapositiva</vt:lpstr>
      </vt:variant>
      <vt:variant>
        <vt:i4>38</vt:i4>
      </vt:variant>
    </vt:vector>
  </HeadingPairs>
  <TitlesOfParts>
    <vt:vector size="54" baseType="lpstr">
      <vt:lpstr>BatangChe</vt:lpstr>
      <vt:lpstr>Aharoni</vt:lpstr>
      <vt:lpstr>Algerian</vt:lpstr>
      <vt:lpstr>Arial</vt:lpstr>
      <vt:lpstr>Arial Rounded MT Bold</vt:lpstr>
      <vt:lpstr>Baskerville Old Face</vt:lpstr>
      <vt:lpstr>Bookman Old Style</vt:lpstr>
      <vt:lpstr>Calibri</vt:lpstr>
      <vt:lpstr>Calibri Light</vt:lpstr>
      <vt:lpstr>Century Gothic</vt:lpstr>
      <vt:lpstr>Engravers MT</vt:lpstr>
      <vt:lpstr>Times New Roman</vt:lpstr>
      <vt:lpstr>Wingdings</vt:lpstr>
      <vt:lpstr>Wingdings 3</vt:lpstr>
      <vt:lpstr>1_Espiral</vt:lpstr>
      <vt:lpstr>Espiral</vt:lpstr>
      <vt:lpstr>Presentación de PowerPoint</vt:lpstr>
      <vt:lpstr>Presentación de PowerPoint</vt:lpstr>
      <vt:lpstr>Presentación de PowerPoint</vt:lpstr>
      <vt:lpstr>COOTAD. ART. 58.-ATRIBUCIONES DE LOS CONCEJALES O CONCEJALAS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Fiscalización del funcionamiento del sistema catastral 2019</vt:lpstr>
      <vt:lpstr>Presentación de PowerPoint</vt:lpstr>
      <vt:lpstr>Fiscalización proyecto de agua potable Tontapi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Presentación de PowerPoint</vt:lpstr>
      <vt:lpstr>Presentación de PowerPoint</vt:lpstr>
      <vt:lpstr>Presentación de PowerPoint</vt:lpstr>
      <vt:lpstr>Presentación de PowerPoint</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CONCEJO MUNICIPAL DEL CANTÓN SAN CRISTÓBAL DE PATATE</dc:title>
  <dc:creator>secretaria</dc:creator>
  <cp:lastModifiedBy>secretaria</cp:lastModifiedBy>
  <cp:revision>157</cp:revision>
  <cp:lastPrinted>2019-04-12T14:41:42Z</cp:lastPrinted>
  <dcterms:created xsi:type="dcterms:W3CDTF">2018-03-19T14:09:23Z</dcterms:created>
  <dcterms:modified xsi:type="dcterms:W3CDTF">2020-10-15T16:20:06Z</dcterms:modified>
</cp:coreProperties>
</file>